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61" r:id="rId2"/>
    <p:sldId id="273" r:id="rId3"/>
    <p:sldId id="276" r:id="rId4"/>
    <p:sldId id="277" r:id="rId5"/>
    <p:sldId id="269" r:id="rId6"/>
    <p:sldId id="270" r:id="rId7"/>
    <p:sldId id="272" r:id="rId8"/>
  </p:sldIdLst>
  <p:sldSz cx="12192000" cy="6858000"/>
  <p:notesSz cx="6858000" cy="9144000"/>
  <p:custDataLst>
    <p:tags r:id="rId1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el Martel" initials="MM" lastIdx="0" clrIdx="0">
    <p:extLst>
      <p:ext uri="{19B8F6BF-5375-455C-9EA6-DF929625EA0E}">
        <p15:presenceInfo xmlns:p15="http://schemas.microsoft.com/office/powerpoint/2012/main" userId="c02d04262be5a57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CA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ferSingleView="1">
    <p:restoredLeft sz="7683" autoAdjust="0"/>
    <p:restoredTop sz="94615" autoAdjust="0"/>
  </p:normalViewPr>
  <p:slideViewPr>
    <p:cSldViewPr snapToGrid="0">
      <p:cViewPr>
        <p:scale>
          <a:sx n="140" d="100"/>
          <a:sy n="140" d="100"/>
        </p:scale>
        <p:origin x="144" y="14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1" d="100"/>
          <a:sy n="81" d="100"/>
        </p:scale>
        <p:origin x="3300"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6-14T16:32:14.138"/>
    </inkml:context>
    <inkml:brush xml:id="br0">
      <inkml:brushProperty name="width" value="0.05" units="cm"/>
      <inkml:brushProperty name="height" value="0.05" units="cm"/>
    </inkml:brush>
  </inkml:definitions>
  <inkml:trace contextRef="#ctx0" brushRef="#br0">1 11 208 0 0,'5'-10'-64'0'0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AB144E-F212-40AB-A277-3865C6356F9E}" type="datetimeFigureOut">
              <a:rPr lang="en-CA" smtClean="0"/>
              <a:t>2018-06-26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2715D-C3B1-4E96-B935-2189AB65E012}" type="slidenum">
              <a:rPr lang="en-CA" smtClean="0"/>
              <a:t>‹#›</a:t>
            </a:fld>
            <a:endParaRPr lang="en-CA"/>
          </a:p>
        </p:txBody>
      </p:sp>
    </p:spTree>
    <p:extLst>
      <p:ext uri="{BB962C8B-B14F-4D97-AF65-F5344CB8AC3E}">
        <p14:creationId xmlns:p14="http://schemas.microsoft.com/office/powerpoint/2010/main" val="1591222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262715D-C3B1-4E96-B935-2189AB65E012}" type="slidenum">
              <a:rPr lang="en-CA" smtClean="0"/>
              <a:t>1</a:t>
            </a:fld>
            <a:endParaRPr lang="en-CA"/>
          </a:p>
        </p:txBody>
      </p:sp>
    </p:spTree>
    <p:extLst>
      <p:ext uri="{BB962C8B-B14F-4D97-AF65-F5344CB8AC3E}">
        <p14:creationId xmlns:p14="http://schemas.microsoft.com/office/powerpoint/2010/main" val="2423231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262715D-C3B1-4E96-B935-2189AB65E012}" type="slidenum">
              <a:rPr lang="en-CA" smtClean="0"/>
              <a:t>6</a:t>
            </a:fld>
            <a:endParaRPr lang="en-CA"/>
          </a:p>
        </p:txBody>
      </p:sp>
    </p:spTree>
    <p:extLst>
      <p:ext uri="{BB962C8B-B14F-4D97-AF65-F5344CB8AC3E}">
        <p14:creationId xmlns:p14="http://schemas.microsoft.com/office/powerpoint/2010/main" val="3003631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E016D417-DA9F-42E8-A09F-465234C2A203}" type="datetimeFigureOut">
              <a:rPr lang="en-CA" smtClean="0"/>
              <a:t>2018-06-26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F9E174D-2EAF-44D5-8002-3858FBAA7A14}" type="slidenum">
              <a:rPr lang="en-CA" smtClean="0"/>
              <a:t>‹#›</a:t>
            </a:fld>
            <a:endParaRPr lang="en-CA"/>
          </a:p>
        </p:txBody>
      </p:sp>
    </p:spTree>
    <p:extLst>
      <p:ext uri="{BB962C8B-B14F-4D97-AF65-F5344CB8AC3E}">
        <p14:creationId xmlns:p14="http://schemas.microsoft.com/office/powerpoint/2010/main" val="408351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E016D417-DA9F-42E8-A09F-465234C2A203}" type="datetimeFigureOut">
              <a:rPr lang="en-CA" smtClean="0"/>
              <a:t>2018-06-26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F9E174D-2EAF-44D5-8002-3858FBAA7A14}" type="slidenum">
              <a:rPr lang="en-CA" smtClean="0"/>
              <a:t>‹#›</a:t>
            </a:fld>
            <a:endParaRPr lang="en-CA"/>
          </a:p>
        </p:txBody>
      </p:sp>
    </p:spTree>
    <p:extLst>
      <p:ext uri="{BB962C8B-B14F-4D97-AF65-F5344CB8AC3E}">
        <p14:creationId xmlns:p14="http://schemas.microsoft.com/office/powerpoint/2010/main" val="789015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E016D417-DA9F-42E8-A09F-465234C2A203}" type="datetimeFigureOut">
              <a:rPr lang="en-CA" smtClean="0"/>
              <a:t>2018-06-26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F9E174D-2EAF-44D5-8002-3858FBAA7A14}" type="slidenum">
              <a:rPr lang="en-CA" smtClean="0"/>
              <a:t>‹#›</a:t>
            </a:fld>
            <a:endParaRPr lang="en-CA"/>
          </a:p>
        </p:txBody>
      </p:sp>
    </p:spTree>
    <p:extLst>
      <p:ext uri="{BB962C8B-B14F-4D97-AF65-F5344CB8AC3E}">
        <p14:creationId xmlns:p14="http://schemas.microsoft.com/office/powerpoint/2010/main" val="2931393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E016D417-DA9F-42E8-A09F-465234C2A203}" type="datetimeFigureOut">
              <a:rPr lang="en-CA" smtClean="0"/>
              <a:t>2018-06-26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F9E174D-2EAF-44D5-8002-3858FBAA7A14}" type="slidenum">
              <a:rPr lang="en-CA" smtClean="0"/>
              <a:t>‹#›</a:t>
            </a:fld>
            <a:endParaRPr lang="en-CA"/>
          </a:p>
        </p:txBody>
      </p:sp>
    </p:spTree>
    <p:extLst>
      <p:ext uri="{BB962C8B-B14F-4D97-AF65-F5344CB8AC3E}">
        <p14:creationId xmlns:p14="http://schemas.microsoft.com/office/powerpoint/2010/main" val="561350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16D417-DA9F-42E8-A09F-465234C2A203}" type="datetimeFigureOut">
              <a:rPr lang="en-CA" smtClean="0"/>
              <a:t>2018-06-26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F9E174D-2EAF-44D5-8002-3858FBAA7A14}" type="slidenum">
              <a:rPr lang="en-CA" smtClean="0"/>
              <a:t>‹#›</a:t>
            </a:fld>
            <a:endParaRPr lang="en-CA"/>
          </a:p>
        </p:txBody>
      </p:sp>
    </p:spTree>
    <p:extLst>
      <p:ext uri="{BB962C8B-B14F-4D97-AF65-F5344CB8AC3E}">
        <p14:creationId xmlns:p14="http://schemas.microsoft.com/office/powerpoint/2010/main" val="2012871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E016D417-DA9F-42E8-A09F-465234C2A203}" type="datetimeFigureOut">
              <a:rPr lang="en-CA" smtClean="0"/>
              <a:t>2018-06-26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5F9E174D-2EAF-44D5-8002-3858FBAA7A14}" type="slidenum">
              <a:rPr lang="en-CA" smtClean="0"/>
              <a:t>‹#›</a:t>
            </a:fld>
            <a:endParaRPr lang="en-CA"/>
          </a:p>
        </p:txBody>
      </p:sp>
    </p:spTree>
    <p:extLst>
      <p:ext uri="{BB962C8B-B14F-4D97-AF65-F5344CB8AC3E}">
        <p14:creationId xmlns:p14="http://schemas.microsoft.com/office/powerpoint/2010/main" val="1898901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E016D417-DA9F-42E8-A09F-465234C2A203}" type="datetimeFigureOut">
              <a:rPr lang="en-CA" smtClean="0"/>
              <a:t>2018-06-26</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5F9E174D-2EAF-44D5-8002-3858FBAA7A14}" type="slidenum">
              <a:rPr lang="en-CA" smtClean="0"/>
              <a:t>‹#›</a:t>
            </a:fld>
            <a:endParaRPr lang="en-CA"/>
          </a:p>
        </p:txBody>
      </p:sp>
    </p:spTree>
    <p:extLst>
      <p:ext uri="{BB962C8B-B14F-4D97-AF65-F5344CB8AC3E}">
        <p14:creationId xmlns:p14="http://schemas.microsoft.com/office/powerpoint/2010/main" val="13951830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E016D417-DA9F-42E8-A09F-465234C2A203}" type="datetimeFigureOut">
              <a:rPr lang="en-CA" smtClean="0"/>
              <a:t>2018-06-26</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5F9E174D-2EAF-44D5-8002-3858FBAA7A14}" type="slidenum">
              <a:rPr lang="en-CA" smtClean="0"/>
              <a:t>‹#›</a:t>
            </a:fld>
            <a:endParaRPr lang="en-CA"/>
          </a:p>
        </p:txBody>
      </p:sp>
    </p:spTree>
    <p:extLst>
      <p:ext uri="{BB962C8B-B14F-4D97-AF65-F5344CB8AC3E}">
        <p14:creationId xmlns:p14="http://schemas.microsoft.com/office/powerpoint/2010/main" val="486218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16D417-DA9F-42E8-A09F-465234C2A203}" type="datetimeFigureOut">
              <a:rPr lang="en-CA" smtClean="0"/>
              <a:t>2018-06-26</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5F9E174D-2EAF-44D5-8002-3858FBAA7A14}" type="slidenum">
              <a:rPr lang="en-CA" smtClean="0"/>
              <a:t>‹#›</a:t>
            </a:fld>
            <a:endParaRPr lang="en-CA"/>
          </a:p>
        </p:txBody>
      </p:sp>
    </p:spTree>
    <p:extLst>
      <p:ext uri="{BB962C8B-B14F-4D97-AF65-F5344CB8AC3E}">
        <p14:creationId xmlns:p14="http://schemas.microsoft.com/office/powerpoint/2010/main" val="1770729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016D417-DA9F-42E8-A09F-465234C2A203}" type="datetimeFigureOut">
              <a:rPr lang="en-CA" smtClean="0"/>
              <a:t>2018-06-26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5F9E174D-2EAF-44D5-8002-3858FBAA7A14}" type="slidenum">
              <a:rPr lang="en-CA" smtClean="0"/>
              <a:t>‹#›</a:t>
            </a:fld>
            <a:endParaRPr lang="en-CA"/>
          </a:p>
        </p:txBody>
      </p:sp>
    </p:spTree>
    <p:extLst>
      <p:ext uri="{BB962C8B-B14F-4D97-AF65-F5344CB8AC3E}">
        <p14:creationId xmlns:p14="http://schemas.microsoft.com/office/powerpoint/2010/main" val="4175436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016D417-DA9F-42E8-A09F-465234C2A203}" type="datetimeFigureOut">
              <a:rPr lang="en-CA" smtClean="0"/>
              <a:t>2018-06-26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5F9E174D-2EAF-44D5-8002-3858FBAA7A14}" type="slidenum">
              <a:rPr lang="en-CA" smtClean="0"/>
              <a:t>‹#›</a:t>
            </a:fld>
            <a:endParaRPr lang="en-CA"/>
          </a:p>
        </p:txBody>
      </p:sp>
    </p:spTree>
    <p:extLst>
      <p:ext uri="{BB962C8B-B14F-4D97-AF65-F5344CB8AC3E}">
        <p14:creationId xmlns:p14="http://schemas.microsoft.com/office/powerpoint/2010/main" val="1939776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16D417-DA9F-42E8-A09F-465234C2A203}" type="datetimeFigureOut">
              <a:rPr lang="en-CA" smtClean="0"/>
              <a:t>2018-06-26</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9E174D-2EAF-44D5-8002-3858FBAA7A14}" type="slidenum">
              <a:rPr lang="en-CA" smtClean="0"/>
              <a:t>‹#›</a:t>
            </a:fld>
            <a:endParaRPr lang="en-CA"/>
          </a:p>
        </p:txBody>
      </p:sp>
    </p:spTree>
    <p:extLst>
      <p:ext uri="{BB962C8B-B14F-4D97-AF65-F5344CB8AC3E}">
        <p14:creationId xmlns:p14="http://schemas.microsoft.com/office/powerpoint/2010/main" val="23182470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tiff"/><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3.tiff"/><Relationship Id="rId10" Type="http://schemas.openxmlformats.org/officeDocument/2006/relationships/image" Target="../media/image8.tiff"/><Relationship Id="rId4" Type="http://schemas.openxmlformats.org/officeDocument/2006/relationships/image" Target="../media/image2.tiff"/><Relationship Id="rId9" Type="http://schemas.openxmlformats.org/officeDocument/2006/relationships/image" Target="../media/image7.tiff"/></Relationships>
</file>

<file path=ppt/slides/_rels/slide2.xml.rels><?xml version="1.0" encoding="UTF-8" standalone="yes"?>
<Relationships xmlns="http://schemas.openxmlformats.org/package/2006/relationships"><Relationship Id="rId8" Type="http://schemas.openxmlformats.org/officeDocument/2006/relationships/image" Target="../media/image10.wmf"/><Relationship Id="rId13" Type="http://schemas.openxmlformats.org/officeDocument/2006/relationships/image" Target="../media/image17.png"/><Relationship Id="rId3" Type="http://schemas.openxmlformats.org/officeDocument/2006/relationships/image" Target="../media/image11.png"/><Relationship Id="rId7" Type="http://schemas.openxmlformats.org/officeDocument/2006/relationships/oleObject" Target="../embeddings/oleObject2.bin"/><Relationship Id="rId12" Type="http://schemas.openxmlformats.org/officeDocument/2006/relationships/image" Target="../media/image16.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9.wmf"/><Relationship Id="rId11" Type="http://schemas.openxmlformats.org/officeDocument/2006/relationships/image" Target="../media/image15.png"/><Relationship Id="rId5" Type="http://schemas.openxmlformats.org/officeDocument/2006/relationships/oleObject" Target="../embeddings/oleObject1.bin"/><Relationship Id="rId10" Type="http://schemas.openxmlformats.org/officeDocument/2006/relationships/image" Target="../media/image14.png"/><Relationship Id="rId4" Type="http://schemas.openxmlformats.org/officeDocument/2006/relationships/image" Target="../media/image12.png"/><Relationship Id="rId9" Type="http://schemas.openxmlformats.org/officeDocument/2006/relationships/image" Target="../media/image13.png"/><Relationship Id="rId14" Type="http://schemas.openxmlformats.org/officeDocument/2006/relationships/image" Target="../media/image18.png"/></Relationships>
</file>

<file path=ppt/slides/_rels/slide3.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19.png"/><Relationship Id="rId7"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4.png"/><Relationship Id="rId4" Type="http://schemas.openxmlformats.org/officeDocument/2006/relationships/image" Target="../media/image20.png"/><Relationship Id="rId9" Type="http://schemas.openxmlformats.org/officeDocument/2006/relationships/image" Target="../media/image23.png"/></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customXml" Target="../ink/ink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 name="Picture 115">
            <a:extLst>
              <a:ext uri="{FF2B5EF4-FFF2-40B4-BE49-F238E27FC236}">
                <a16:creationId xmlns:a16="http://schemas.microsoft.com/office/drawing/2014/main" id="{84C5AE9D-4808-CB4D-93A5-6D0A09773C36}"/>
              </a:ext>
            </a:extLst>
          </p:cNvPr>
          <p:cNvPicPr>
            <a:picLocks noChangeAspect="1"/>
          </p:cNvPicPr>
          <p:nvPr/>
        </p:nvPicPr>
        <p:blipFill>
          <a:blip r:embed="rId3"/>
          <a:stretch>
            <a:fillRect/>
          </a:stretch>
        </p:blipFill>
        <p:spPr>
          <a:xfrm>
            <a:off x="8251069" y="5208465"/>
            <a:ext cx="2557056" cy="1544150"/>
          </a:xfrm>
          <a:prstGeom prst="rect">
            <a:avLst/>
          </a:prstGeom>
        </p:spPr>
      </p:pic>
      <p:sp>
        <p:nvSpPr>
          <p:cNvPr id="12" name="TextBox 11"/>
          <p:cNvSpPr txBox="1"/>
          <p:nvPr/>
        </p:nvSpPr>
        <p:spPr>
          <a:xfrm>
            <a:off x="188885" y="100631"/>
            <a:ext cx="10902462" cy="461665"/>
          </a:xfrm>
          <a:prstGeom prst="rect">
            <a:avLst/>
          </a:prstGeom>
          <a:noFill/>
        </p:spPr>
        <p:txBody>
          <a:bodyPr wrap="square" rtlCol="0">
            <a:spAutoFit/>
          </a:bodyPr>
          <a:lstStyle/>
          <a:p>
            <a:r>
              <a:rPr lang="en-CA" sz="2400" b="1" dirty="0"/>
              <a:t>Profile as a Service Scenario One </a:t>
            </a:r>
            <a:endParaRPr lang="en-CA" sz="2400" dirty="0"/>
          </a:p>
        </p:txBody>
      </p:sp>
      <p:sp>
        <p:nvSpPr>
          <p:cNvPr id="11" name="TextBox 10">
            <a:extLst>
              <a:ext uri="{FF2B5EF4-FFF2-40B4-BE49-F238E27FC236}">
                <a16:creationId xmlns:a16="http://schemas.microsoft.com/office/drawing/2014/main" id="{92770AD2-5AE6-1846-A0E8-63BA317EE67E}"/>
              </a:ext>
            </a:extLst>
          </p:cNvPr>
          <p:cNvSpPr txBox="1"/>
          <p:nvPr/>
        </p:nvSpPr>
        <p:spPr>
          <a:xfrm>
            <a:off x="188885" y="493535"/>
            <a:ext cx="5360128" cy="369332"/>
          </a:xfrm>
          <a:prstGeom prst="rect">
            <a:avLst/>
          </a:prstGeom>
          <a:noFill/>
        </p:spPr>
        <p:txBody>
          <a:bodyPr wrap="square" rtlCol="0">
            <a:spAutoFit/>
          </a:bodyPr>
          <a:lstStyle/>
          <a:p>
            <a:r>
              <a:rPr lang="en-CA" b="1" dirty="0"/>
              <a:t>Clara’s 1</a:t>
            </a:r>
            <a:r>
              <a:rPr lang="en-CA" b="1" baseline="30000" dirty="0"/>
              <a:t>st</a:t>
            </a:r>
            <a:r>
              <a:rPr lang="en-CA" b="1" dirty="0"/>
              <a:t> Day at Work in the </a:t>
            </a:r>
            <a:r>
              <a:rPr lang="en-CA" b="1" dirty="0" err="1"/>
              <a:t>GoC</a:t>
            </a:r>
            <a:endParaRPr lang="en-CA" sz="1600" b="1" dirty="0"/>
          </a:p>
        </p:txBody>
      </p:sp>
      <p:pic>
        <p:nvPicPr>
          <p:cNvPr id="4" name="Picture 3">
            <a:extLst>
              <a:ext uri="{FF2B5EF4-FFF2-40B4-BE49-F238E27FC236}">
                <a16:creationId xmlns:a16="http://schemas.microsoft.com/office/drawing/2014/main" id="{AFA49D01-99D3-3A4E-9A3E-CE7829AF8C24}"/>
              </a:ext>
            </a:extLst>
          </p:cNvPr>
          <p:cNvPicPr>
            <a:picLocks noChangeAspect="1"/>
          </p:cNvPicPr>
          <p:nvPr/>
        </p:nvPicPr>
        <p:blipFill>
          <a:blip r:embed="rId4"/>
          <a:stretch>
            <a:fillRect/>
          </a:stretch>
        </p:blipFill>
        <p:spPr>
          <a:xfrm>
            <a:off x="180595" y="1290710"/>
            <a:ext cx="1725580" cy="1389056"/>
          </a:xfrm>
          <a:prstGeom prst="rect">
            <a:avLst/>
          </a:prstGeom>
        </p:spPr>
      </p:pic>
      <p:sp>
        <p:nvSpPr>
          <p:cNvPr id="6" name="Rectangle 5">
            <a:extLst>
              <a:ext uri="{FF2B5EF4-FFF2-40B4-BE49-F238E27FC236}">
                <a16:creationId xmlns:a16="http://schemas.microsoft.com/office/drawing/2014/main" id="{5D148B01-2DBD-8B41-9D70-3EF5DCA7AC6C}"/>
              </a:ext>
            </a:extLst>
          </p:cNvPr>
          <p:cNvSpPr/>
          <p:nvPr/>
        </p:nvSpPr>
        <p:spPr>
          <a:xfrm>
            <a:off x="1796930" y="2483317"/>
            <a:ext cx="1541966" cy="861774"/>
          </a:xfrm>
          <a:prstGeom prst="rect">
            <a:avLst/>
          </a:prstGeom>
        </p:spPr>
        <p:txBody>
          <a:bodyPr wrap="square">
            <a:spAutoFit/>
          </a:bodyPr>
          <a:lstStyle/>
          <a:p>
            <a:r>
              <a:rPr lang="en-CA" sz="1000" dirty="0"/>
              <a:t>The Manager explains, in essence, it is a way for HR, Managers and Colleagues to learn about each other. </a:t>
            </a:r>
          </a:p>
          <a:p>
            <a:pPr marL="171450" indent="-171450">
              <a:buFont typeface="Arial" panose="020B0604020202020204" pitchFamily="34" charset="0"/>
              <a:buChar char="•"/>
            </a:pPr>
            <a:endParaRPr lang="en-CA" sz="1000" dirty="0"/>
          </a:p>
        </p:txBody>
      </p:sp>
      <p:sp>
        <p:nvSpPr>
          <p:cNvPr id="7" name="TextBox 6">
            <a:extLst>
              <a:ext uri="{FF2B5EF4-FFF2-40B4-BE49-F238E27FC236}">
                <a16:creationId xmlns:a16="http://schemas.microsoft.com/office/drawing/2014/main" id="{7DBB21C0-A404-9041-9780-4DB44E4B0B1F}"/>
              </a:ext>
            </a:extLst>
          </p:cNvPr>
          <p:cNvSpPr txBox="1"/>
          <p:nvPr/>
        </p:nvSpPr>
        <p:spPr>
          <a:xfrm>
            <a:off x="140638" y="2701409"/>
            <a:ext cx="1257908" cy="276999"/>
          </a:xfrm>
          <a:prstGeom prst="rect">
            <a:avLst/>
          </a:prstGeom>
          <a:noFill/>
        </p:spPr>
        <p:txBody>
          <a:bodyPr wrap="square" rtlCol="0">
            <a:spAutoFit/>
          </a:bodyPr>
          <a:lstStyle/>
          <a:p>
            <a:r>
              <a:rPr lang="en-US" sz="1200" b="1" dirty="0"/>
              <a:t>Clara’s first day…</a:t>
            </a:r>
          </a:p>
        </p:txBody>
      </p:sp>
      <p:cxnSp>
        <p:nvCxnSpPr>
          <p:cNvPr id="16" name="Straight Connector 15">
            <a:extLst>
              <a:ext uri="{FF2B5EF4-FFF2-40B4-BE49-F238E27FC236}">
                <a16:creationId xmlns:a16="http://schemas.microsoft.com/office/drawing/2014/main" id="{A1DA0362-99D6-414D-A326-AC4FE6EAA0A6}"/>
              </a:ext>
            </a:extLst>
          </p:cNvPr>
          <p:cNvCxnSpPr>
            <a:cxnSpLocks/>
          </p:cNvCxnSpPr>
          <p:nvPr/>
        </p:nvCxnSpPr>
        <p:spPr>
          <a:xfrm>
            <a:off x="3333643" y="1117903"/>
            <a:ext cx="0" cy="2342498"/>
          </a:xfrm>
          <a:prstGeom prst="line">
            <a:avLst/>
          </a:prstGeom>
          <a:ln w="19050">
            <a:solidFill>
              <a:schemeClr val="bg2">
                <a:lumMod val="50000"/>
              </a:schemeClr>
            </a:solidFill>
            <a:prstDash val="dashDot"/>
          </a:ln>
        </p:spPr>
        <p:style>
          <a:lnRef idx="1">
            <a:schemeClr val="dk1"/>
          </a:lnRef>
          <a:fillRef idx="0">
            <a:schemeClr val="dk1"/>
          </a:fillRef>
          <a:effectRef idx="0">
            <a:schemeClr val="dk1"/>
          </a:effectRef>
          <a:fontRef idx="minor">
            <a:schemeClr val="tx1"/>
          </a:fontRef>
        </p:style>
      </p:cxnSp>
      <p:sp>
        <p:nvSpPr>
          <p:cNvPr id="19" name="Rounded Rectangle 18">
            <a:extLst>
              <a:ext uri="{FF2B5EF4-FFF2-40B4-BE49-F238E27FC236}">
                <a16:creationId xmlns:a16="http://schemas.microsoft.com/office/drawing/2014/main" id="{EE13FF35-50A9-D948-B240-77307FE3E4E2}"/>
              </a:ext>
            </a:extLst>
          </p:cNvPr>
          <p:cNvSpPr/>
          <p:nvPr/>
        </p:nvSpPr>
        <p:spPr>
          <a:xfrm>
            <a:off x="1880749" y="2195413"/>
            <a:ext cx="1352396" cy="289840"/>
          </a:xfrm>
          <a:prstGeom prst="roundRect">
            <a:avLst>
              <a:gd name="adj" fmla="val 7778"/>
            </a:avLst>
          </a:prstGeom>
          <a:solidFill>
            <a:schemeClr val="bg1"/>
          </a:solidFill>
          <a:ln w="158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180000" numCol="1" spcCol="0" rtlCol="0" fromWordArt="0" anchor="t" anchorCtr="0" forceAA="0" compatLnSpc="1">
            <a:prstTxWarp prst="textNoShape">
              <a:avLst/>
            </a:prstTxWarp>
            <a:noAutofit/>
          </a:bodyPr>
          <a:lstStyle/>
          <a:p>
            <a:pPr algn="ctr">
              <a:lnSpc>
                <a:spcPts val="1220"/>
              </a:lnSpc>
            </a:pPr>
            <a:r>
              <a:rPr lang="en-US" sz="900" dirty="0">
                <a:solidFill>
                  <a:schemeClr val="tx1"/>
                </a:solidFill>
                <a:latin typeface="Arial" panose="020B0604020202020204" pitchFamily="34" charset="0"/>
                <a:cs typeface="Arial" panose="020B0604020202020204" pitchFamily="34" charset="0"/>
              </a:rPr>
              <a:t>What is GC Profile?</a:t>
            </a:r>
          </a:p>
          <a:p>
            <a:pPr algn="ctr">
              <a:lnSpc>
                <a:spcPts val="1220"/>
              </a:lnSpc>
            </a:pPr>
            <a:endParaRPr lang="en-US" sz="900" dirty="0">
              <a:solidFill>
                <a:schemeClr val="tx1"/>
              </a:solidFill>
              <a:latin typeface="Arial" panose="020B0604020202020204" pitchFamily="34" charset="0"/>
              <a:cs typeface="Arial" panose="020B0604020202020204" pitchFamily="34" charset="0"/>
            </a:endParaRPr>
          </a:p>
        </p:txBody>
      </p:sp>
      <p:cxnSp>
        <p:nvCxnSpPr>
          <p:cNvPr id="24" name="Straight Connector 23">
            <a:extLst>
              <a:ext uri="{FF2B5EF4-FFF2-40B4-BE49-F238E27FC236}">
                <a16:creationId xmlns:a16="http://schemas.microsoft.com/office/drawing/2014/main" id="{D2568D65-5ED7-4A4C-B4E6-21A8558C2165}"/>
              </a:ext>
            </a:extLst>
          </p:cNvPr>
          <p:cNvCxnSpPr>
            <a:cxnSpLocks/>
            <a:stCxn id="19" idx="0"/>
          </p:cNvCxnSpPr>
          <p:nvPr/>
        </p:nvCxnSpPr>
        <p:spPr>
          <a:xfrm flipH="1" flipV="1">
            <a:off x="647757" y="1819801"/>
            <a:ext cx="1909190" cy="375612"/>
          </a:xfrm>
          <a:prstGeom prst="line">
            <a:avLst/>
          </a:prstGeom>
          <a:ln w="15875"/>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34D11FFB-A2CA-BE4F-82C0-FB12E42C755D}"/>
              </a:ext>
            </a:extLst>
          </p:cNvPr>
          <p:cNvCxnSpPr>
            <a:cxnSpLocks/>
          </p:cNvCxnSpPr>
          <p:nvPr/>
        </p:nvCxnSpPr>
        <p:spPr>
          <a:xfrm flipH="1">
            <a:off x="1229671" y="1579026"/>
            <a:ext cx="712136" cy="7030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
        <p:nvSpPr>
          <p:cNvPr id="18" name="Rounded Rectangle 17">
            <a:extLst>
              <a:ext uri="{FF2B5EF4-FFF2-40B4-BE49-F238E27FC236}">
                <a16:creationId xmlns:a16="http://schemas.microsoft.com/office/drawing/2014/main" id="{71B9C04A-FCED-0C4E-9C86-ED345E1DF443}"/>
              </a:ext>
            </a:extLst>
          </p:cNvPr>
          <p:cNvSpPr/>
          <p:nvPr/>
        </p:nvSpPr>
        <p:spPr>
          <a:xfrm>
            <a:off x="1871450" y="1278636"/>
            <a:ext cx="1370993" cy="847948"/>
          </a:xfrm>
          <a:prstGeom prst="roundRect">
            <a:avLst>
              <a:gd name="adj" fmla="val 4862"/>
            </a:avLst>
          </a:prstGeom>
          <a:solidFill>
            <a:schemeClr val="bg1"/>
          </a:solidFill>
          <a:ln w="158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180000" numCol="1" spcCol="0" rtlCol="0" fromWordArt="0" anchor="t" anchorCtr="0" forceAA="0" compatLnSpc="1">
            <a:prstTxWarp prst="textNoShape">
              <a:avLst/>
            </a:prstTxWarp>
            <a:noAutofit/>
          </a:bodyPr>
          <a:lstStyle/>
          <a:p>
            <a:pPr algn="ctr">
              <a:lnSpc>
                <a:spcPts val="1120"/>
              </a:lnSpc>
            </a:pPr>
            <a:r>
              <a:rPr lang="en-US" sz="900" dirty="0">
                <a:solidFill>
                  <a:schemeClr val="tx1"/>
                </a:solidFill>
                <a:latin typeface="Arial" panose="020B0604020202020204" pitchFamily="34" charset="0"/>
                <a:cs typeface="Arial" panose="020B0604020202020204" pitchFamily="34" charset="0"/>
              </a:rPr>
              <a:t>Hi Clara, I’d like you to create a profile in Profiles. It’s </a:t>
            </a:r>
            <a:r>
              <a:rPr lang="en-US" sz="900" b="1" dirty="0">
                <a:solidFill>
                  <a:schemeClr val="tx1"/>
                </a:solidFill>
                <a:latin typeface="Arial" panose="020B0604020202020204" pitchFamily="34" charset="0"/>
                <a:cs typeface="Arial" panose="020B0604020202020204" pitchFamily="34" charset="0"/>
              </a:rPr>
              <a:t>mandatory</a:t>
            </a:r>
            <a:r>
              <a:rPr lang="en-US" sz="900" dirty="0">
                <a:solidFill>
                  <a:schemeClr val="tx1"/>
                </a:solidFill>
                <a:latin typeface="Arial" panose="020B0604020202020204" pitchFamily="34" charset="0"/>
                <a:cs typeface="Arial" panose="020B0604020202020204" pitchFamily="34" charset="0"/>
              </a:rPr>
              <a:t>. I’ll send you the link by email  </a:t>
            </a:r>
          </a:p>
          <a:p>
            <a:pPr algn="ctr">
              <a:lnSpc>
                <a:spcPts val="1120"/>
              </a:lnSpc>
            </a:pPr>
            <a:endParaRPr lang="en-US" sz="900" dirty="0">
              <a:solidFill>
                <a:schemeClr val="tx1"/>
              </a:solidFill>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9C458BAF-BAEB-214A-BBAB-3D669BC880FD}"/>
              </a:ext>
            </a:extLst>
          </p:cNvPr>
          <p:cNvSpPr/>
          <p:nvPr/>
        </p:nvSpPr>
        <p:spPr>
          <a:xfrm>
            <a:off x="3333643" y="2752515"/>
            <a:ext cx="1905045" cy="553998"/>
          </a:xfrm>
          <a:prstGeom prst="rect">
            <a:avLst/>
          </a:prstGeom>
        </p:spPr>
        <p:txBody>
          <a:bodyPr wrap="square">
            <a:spAutoFit/>
          </a:bodyPr>
          <a:lstStyle/>
          <a:p>
            <a:r>
              <a:rPr lang="en-CA" sz="1000" dirty="0"/>
              <a:t>Clara’s Manager sends the link when she returns to her desk.</a:t>
            </a:r>
          </a:p>
          <a:p>
            <a:pPr marL="171450" indent="-171450">
              <a:buFont typeface="Arial" panose="020B0604020202020204" pitchFamily="34" charset="0"/>
              <a:buChar char="•"/>
            </a:pPr>
            <a:endParaRPr lang="en-CA" sz="1000" dirty="0"/>
          </a:p>
        </p:txBody>
      </p:sp>
      <p:cxnSp>
        <p:nvCxnSpPr>
          <p:cNvPr id="30" name="Straight Connector 29">
            <a:extLst>
              <a:ext uri="{FF2B5EF4-FFF2-40B4-BE49-F238E27FC236}">
                <a16:creationId xmlns:a16="http://schemas.microsoft.com/office/drawing/2014/main" id="{852CA35A-109A-AB44-B382-75B1DA667E47}"/>
              </a:ext>
            </a:extLst>
          </p:cNvPr>
          <p:cNvCxnSpPr>
            <a:cxnSpLocks/>
          </p:cNvCxnSpPr>
          <p:nvPr/>
        </p:nvCxnSpPr>
        <p:spPr>
          <a:xfrm>
            <a:off x="5294023" y="1063806"/>
            <a:ext cx="0" cy="2396595"/>
          </a:xfrm>
          <a:prstGeom prst="line">
            <a:avLst/>
          </a:prstGeom>
          <a:ln w="19050">
            <a:solidFill>
              <a:schemeClr val="bg2">
                <a:lumMod val="50000"/>
              </a:schemeClr>
            </a:solidFill>
            <a:prstDash val="dashDot"/>
          </a:ln>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49FED30A-70C6-644E-ABD8-BF823FD76B8A}"/>
              </a:ext>
            </a:extLst>
          </p:cNvPr>
          <p:cNvSpPr/>
          <p:nvPr/>
        </p:nvSpPr>
        <p:spPr>
          <a:xfrm>
            <a:off x="5294247" y="2752515"/>
            <a:ext cx="1905045" cy="707886"/>
          </a:xfrm>
          <a:prstGeom prst="rect">
            <a:avLst/>
          </a:prstGeom>
        </p:spPr>
        <p:txBody>
          <a:bodyPr wrap="square">
            <a:spAutoFit/>
          </a:bodyPr>
          <a:lstStyle/>
          <a:p>
            <a:r>
              <a:rPr lang="en-CA" sz="1000" dirty="0"/>
              <a:t>Clara gets the email and accepts the invite clicks link, goes to profile page. </a:t>
            </a:r>
          </a:p>
          <a:p>
            <a:pPr marL="171450" indent="-171450">
              <a:buFont typeface="Arial" panose="020B0604020202020204" pitchFamily="34" charset="0"/>
              <a:buChar char="•"/>
            </a:pPr>
            <a:endParaRPr lang="en-CA" sz="1000" dirty="0"/>
          </a:p>
        </p:txBody>
      </p:sp>
      <p:pic>
        <p:nvPicPr>
          <p:cNvPr id="33" name="Picture 32">
            <a:extLst>
              <a:ext uri="{FF2B5EF4-FFF2-40B4-BE49-F238E27FC236}">
                <a16:creationId xmlns:a16="http://schemas.microsoft.com/office/drawing/2014/main" id="{20123BCA-72AB-BA40-A02A-D914E3536E25}"/>
              </a:ext>
            </a:extLst>
          </p:cNvPr>
          <p:cNvPicPr>
            <a:picLocks noChangeAspect="1"/>
          </p:cNvPicPr>
          <p:nvPr/>
        </p:nvPicPr>
        <p:blipFill>
          <a:blip r:embed="rId5"/>
          <a:stretch>
            <a:fillRect/>
          </a:stretch>
        </p:blipFill>
        <p:spPr>
          <a:xfrm>
            <a:off x="3392220" y="1047190"/>
            <a:ext cx="1880037" cy="1682523"/>
          </a:xfrm>
          <a:prstGeom prst="rect">
            <a:avLst/>
          </a:prstGeom>
        </p:spPr>
      </p:pic>
      <p:pic>
        <p:nvPicPr>
          <p:cNvPr id="34" name="Picture 33">
            <a:extLst>
              <a:ext uri="{FF2B5EF4-FFF2-40B4-BE49-F238E27FC236}">
                <a16:creationId xmlns:a16="http://schemas.microsoft.com/office/drawing/2014/main" id="{5777C899-490D-5445-9F3E-18CF603AA8F0}"/>
              </a:ext>
            </a:extLst>
          </p:cNvPr>
          <p:cNvPicPr>
            <a:picLocks noChangeAspect="1"/>
          </p:cNvPicPr>
          <p:nvPr/>
        </p:nvPicPr>
        <p:blipFill>
          <a:blip r:embed="rId6"/>
          <a:stretch>
            <a:fillRect/>
          </a:stretch>
        </p:blipFill>
        <p:spPr>
          <a:xfrm>
            <a:off x="5328333" y="971137"/>
            <a:ext cx="2056833" cy="1708629"/>
          </a:xfrm>
          <a:prstGeom prst="rect">
            <a:avLst/>
          </a:prstGeom>
        </p:spPr>
      </p:pic>
      <p:cxnSp>
        <p:nvCxnSpPr>
          <p:cNvPr id="36" name="Straight Connector 35">
            <a:extLst>
              <a:ext uri="{FF2B5EF4-FFF2-40B4-BE49-F238E27FC236}">
                <a16:creationId xmlns:a16="http://schemas.microsoft.com/office/drawing/2014/main" id="{D2DDC56E-8677-E742-BF13-A4085BEECD6B}"/>
              </a:ext>
            </a:extLst>
          </p:cNvPr>
          <p:cNvCxnSpPr>
            <a:cxnSpLocks/>
          </p:cNvCxnSpPr>
          <p:nvPr/>
        </p:nvCxnSpPr>
        <p:spPr>
          <a:xfrm>
            <a:off x="7413834" y="1047190"/>
            <a:ext cx="0" cy="2413211"/>
          </a:xfrm>
          <a:prstGeom prst="line">
            <a:avLst/>
          </a:prstGeom>
          <a:ln w="19050">
            <a:solidFill>
              <a:schemeClr val="bg2">
                <a:lumMod val="50000"/>
              </a:schemeClr>
            </a:solidFill>
            <a:prstDash val="dashDot"/>
          </a:ln>
        </p:spPr>
        <p:style>
          <a:lnRef idx="1">
            <a:schemeClr val="dk1"/>
          </a:lnRef>
          <a:fillRef idx="0">
            <a:schemeClr val="dk1"/>
          </a:fillRef>
          <a:effectRef idx="0">
            <a:schemeClr val="dk1"/>
          </a:effectRef>
          <a:fontRef idx="minor">
            <a:schemeClr val="tx1"/>
          </a:fontRef>
        </p:style>
      </p:cxnSp>
      <p:pic>
        <p:nvPicPr>
          <p:cNvPr id="47" name="Picture 46">
            <a:extLst>
              <a:ext uri="{FF2B5EF4-FFF2-40B4-BE49-F238E27FC236}">
                <a16:creationId xmlns:a16="http://schemas.microsoft.com/office/drawing/2014/main" id="{F41A3352-AB0F-4047-AE1A-CB06914222C5}"/>
              </a:ext>
            </a:extLst>
          </p:cNvPr>
          <p:cNvPicPr>
            <a:picLocks noChangeAspect="1"/>
          </p:cNvPicPr>
          <p:nvPr/>
        </p:nvPicPr>
        <p:blipFill>
          <a:blip r:embed="rId7"/>
          <a:stretch>
            <a:fillRect/>
          </a:stretch>
        </p:blipFill>
        <p:spPr>
          <a:xfrm>
            <a:off x="7514333" y="1000689"/>
            <a:ext cx="2050842" cy="1703653"/>
          </a:xfrm>
          <a:prstGeom prst="rect">
            <a:avLst/>
          </a:prstGeom>
        </p:spPr>
      </p:pic>
      <p:sp>
        <p:nvSpPr>
          <p:cNvPr id="48" name="Rectangle 47">
            <a:extLst>
              <a:ext uri="{FF2B5EF4-FFF2-40B4-BE49-F238E27FC236}">
                <a16:creationId xmlns:a16="http://schemas.microsoft.com/office/drawing/2014/main" id="{B28AD9F5-2B98-7B48-847C-EFF10130C674}"/>
              </a:ext>
            </a:extLst>
          </p:cNvPr>
          <p:cNvSpPr/>
          <p:nvPr/>
        </p:nvSpPr>
        <p:spPr>
          <a:xfrm>
            <a:off x="7448866" y="2752515"/>
            <a:ext cx="2116309" cy="707886"/>
          </a:xfrm>
          <a:prstGeom prst="rect">
            <a:avLst/>
          </a:prstGeom>
        </p:spPr>
        <p:txBody>
          <a:bodyPr wrap="square">
            <a:spAutoFit/>
          </a:bodyPr>
          <a:lstStyle/>
          <a:p>
            <a:r>
              <a:rPr lang="en-CA" sz="1000" dirty="0"/>
              <a:t>On the Profile page, Clara sees her partially populated Profile exists; her name, her new work email address, and lots of fields.</a:t>
            </a:r>
          </a:p>
        </p:txBody>
      </p:sp>
      <p:cxnSp>
        <p:nvCxnSpPr>
          <p:cNvPr id="49" name="Straight Connector 48">
            <a:extLst>
              <a:ext uri="{FF2B5EF4-FFF2-40B4-BE49-F238E27FC236}">
                <a16:creationId xmlns:a16="http://schemas.microsoft.com/office/drawing/2014/main" id="{B5A88686-FB06-1446-8DFE-8624964B45D7}"/>
              </a:ext>
            </a:extLst>
          </p:cNvPr>
          <p:cNvCxnSpPr>
            <a:cxnSpLocks/>
          </p:cNvCxnSpPr>
          <p:nvPr/>
        </p:nvCxnSpPr>
        <p:spPr>
          <a:xfrm>
            <a:off x="9621004" y="1047190"/>
            <a:ext cx="0" cy="2413211"/>
          </a:xfrm>
          <a:prstGeom prst="line">
            <a:avLst/>
          </a:prstGeom>
          <a:ln w="19050">
            <a:solidFill>
              <a:schemeClr val="bg2">
                <a:lumMod val="50000"/>
              </a:schemeClr>
            </a:solidFill>
            <a:prstDash val="dashDot"/>
          </a:ln>
        </p:spPr>
        <p:style>
          <a:lnRef idx="1">
            <a:schemeClr val="dk1"/>
          </a:lnRef>
          <a:fillRef idx="0">
            <a:schemeClr val="dk1"/>
          </a:fillRef>
          <a:effectRef idx="0">
            <a:schemeClr val="dk1"/>
          </a:effectRef>
          <a:fontRef idx="minor">
            <a:schemeClr val="tx1"/>
          </a:fontRef>
        </p:style>
      </p:cxnSp>
      <p:sp>
        <p:nvSpPr>
          <p:cNvPr id="53" name="Cloud 52">
            <a:extLst>
              <a:ext uri="{FF2B5EF4-FFF2-40B4-BE49-F238E27FC236}">
                <a16:creationId xmlns:a16="http://schemas.microsoft.com/office/drawing/2014/main" id="{BBF903A4-52D2-544D-8E9D-267B89834A4B}"/>
              </a:ext>
            </a:extLst>
          </p:cNvPr>
          <p:cNvSpPr/>
          <p:nvPr/>
        </p:nvSpPr>
        <p:spPr>
          <a:xfrm>
            <a:off x="8044246" y="610468"/>
            <a:ext cx="1576758" cy="616605"/>
          </a:xfrm>
          <a:prstGeom prst="cloud">
            <a:avLst/>
          </a:prstGeom>
          <a:solidFill>
            <a:schemeClr val="bg1"/>
          </a:solidFill>
          <a:ln>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180000" numCol="1" spcCol="0" rtlCol="0" fromWordArt="0" anchor="t" anchorCtr="0" forceAA="0" compatLnSpc="1">
            <a:prstTxWarp prst="textNoShape">
              <a:avLst/>
            </a:prstTxWarp>
            <a:noAutofit/>
          </a:bodyPr>
          <a:lstStyle/>
          <a:p>
            <a:pPr algn="ctr">
              <a:lnSpc>
                <a:spcPts val="1120"/>
              </a:lnSpc>
            </a:pPr>
            <a:r>
              <a:rPr lang="en-US" sz="900" dirty="0">
                <a:solidFill>
                  <a:schemeClr val="tx1"/>
                </a:solidFill>
                <a:latin typeface="Arial" panose="020B0604020202020204" pitchFamily="34" charset="0"/>
                <a:cs typeface="Arial" panose="020B0604020202020204" pitchFamily="34" charset="0"/>
              </a:rPr>
              <a:t>Wow, there is a lot on this page!</a:t>
            </a:r>
          </a:p>
        </p:txBody>
      </p:sp>
      <p:sp>
        <p:nvSpPr>
          <p:cNvPr id="54" name="Oval 53">
            <a:extLst>
              <a:ext uri="{FF2B5EF4-FFF2-40B4-BE49-F238E27FC236}">
                <a16:creationId xmlns:a16="http://schemas.microsoft.com/office/drawing/2014/main" id="{B0056D0B-7082-2D48-9108-FFC4A817C2DF}"/>
              </a:ext>
            </a:extLst>
          </p:cNvPr>
          <p:cNvSpPr/>
          <p:nvPr/>
        </p:nvSpPr>
        <p:spPr>
          <a:xfrm>
            <a:off x="8303991" y="1103807"/>
            <a:ext cx="171309" cy="171440"/>
          </a:xfrm>
          <a:prstGeom prst="ellipse">
            <a:avLst/>
          </a:prstGeom>
          <a:solidFill>
            <a:schemeClr val="bg1"/>
          </a:solidFill>
          <a:ln>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180000" numCol="1" spcCol="0" rtlCol="0" fromWordArt="0" anchor="t" anchorCtr="0" forceAA="0" compatLnSpc="1">
            <a:prstTxWarp prst="textNoShape">
              <a:avLst/>
            </a:prstTxWarp>
            <a:noAutofit/>
          </a:bodyPr>
          <a:lstStyle/>
          <a:p>
            <a:pPr algn="ctr">
              <a:lnSpc>
                <a:spcPts val="1120"/>
              </a:lnSpc>
            </a:pPr>
            <a:endParaRPr lang="en-US" sz="900" dirty="0">
              <a:solidFill>
                <a:schemeClr val="tx1"/>
              </a:solidFill>
              <a:latin typeface="Arial" panose="020B0604020202020204" pitchFamily="34" charset="0"/>
              <a:cs typeface="Arial" panose="020B0604020202020204" pitchFamily="34" charset="0"/>
            </a:endParaRPr>
          </a:p>
        </p:txBody>
      </p:sp>
      <p:sp>
        <p:nvSpPr>
          <p:cNvPr id="55" name="Oval 54">
            <a:extLst>
              <a:ext uri="{FF2B5EF4-FFF2-40B4-BE49-F238E27FC236}">
                <a16:creationId xmlns:a16="http://schemas.microsoft.com/office/drawing/2014/main" id="{9E35D74E-8D58-3446-82F5-46772DC11C9D}"/>
              </a:ext>
            </a:extLst>
          </p:cNvPr>
          <p:cNvSpPr/>
          <p:nvPr/>
        </p:nvSpPr>
        <p:spPr>
          <a:xfrm>
            <a:off x="8376669" y="1258894"/>
            <a:ext cx="98631" cy="75692"/>
          </a:xfrm>
          <a:prstGeom prst="ellipse">
            <a:avLst/>
          </a:prstGeom>
          <a:solidFill>
            <a:schemeClr val="bg1"/>
          </a:solidFill>
          <a:ln>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180000" numCol="1" spcCol="0" rtlCol="0" fromWordArt="0" anchor="t" anchorCtr="0" forceAA="0" compatLnSpc="1">
            <a:prstTxWarp prst="textNoShape">
              <a:avLst/>
            </a:prstTxWarp>
            <a:noAutofit/>
          </a:bodyPr>
          <a:lstStyle/>
          <a:p>
            <a:pPr algn="ctr">
              <a:lnSpc>
                <a:spcPts val="1120"/>
              </a:lnSpc>
            </a:pPr>
            <a:endParaRPr lang="en-US" sz="900" dirty="0">
              <a:solidFill>
                <a:schemeClr val="tx1"/>
              </a:solidFill>
              <a:latin typeface="Arial" panose="020B0604020202020204" pitchFamily="34" charset="0"/>
              <a:cs typeface="Arial" panose="020B0604020202020204" pitchFamily="34" charset="0"/>
            </a:endParaRPr>
          </a:p>
        </p:txBody>
      </p:sp>
      <p:pic>
        <p:nvPicPr>
          <p:cNvPr id="61" name="Picture 60">
            <a:extLst>
              <a:ext uri="{FF2B5EF4-FFF2-40B4-BE49-F238E27FC236}">
                <a16:creationId xmlns:a16="http://schemas.microsoft.com/office/drawing/2014/main" id="{2CEAA0C2-CD72-5146-95CC-05052A203AE0}"/>
              </a:ext>
            </a:extLst>
          </p:cNvPr>
          <p:cNvPicPr>
            <a:picLocks noChangeAspect="1"/>
          </p:cNvPicPr>
          <p:nvPr/>
        </p:nvPicPr>
        <p:blipFill>
          <a:blip r:embed="rId8"/>
          <a:stretch>
            <a:fillRect/>
          </a:stretch>
        </p:blipFill>
        <p:spPr>
          <a:xfrm>
            <a:off x="9640504" y="1000689"/>
            <a:ext cx="1988166" cy="1700720"/>
          </a:xfrm>
          <a:prstGeom prst="rect">
            <a:avLst/>
          </a:prstGeom>
        </p:spPr>
      </p:pic>
      <p:cxnSp>
        <p:nvCxnSpPr>
          <p:cNvPr id="62" name="Straight Connector 61">
            <a:extLst>
              <a:ext uri="{FF2B5EF4-FFF2-40B4-BE49-F238E27FC236}">
                <a16:creationId xmlns:a16="http://schemas.microsoft.com/office/drawing/2014/main" id="{0989746A-3309-E642-9A52-FD581E2F24FE}"/>
              </a:ext>
            </a:extLst>
          </p:cNvPr>
          <p:cNvCxnSpPr>
            <a:cxnSpLocks/>
          </p:cNvCxnSpPr>
          <p:nvPr/>
        </p:nvCxnSpPr>
        <p:spPr>
          <a:xfrm>
            <a:off x="11653004" y="1047190"/>
            <a:ext cx="0" cy="2413211"/>
          </a:xfrm>
          <a:prstGeom prst="line">
            <a:avLst/>
          </a:prstGeom>
          <a:ln w="19050">
            <a:solidFill>
              <a:schemeClr val="bg2">
                <a:lumMod val="50000"/>
              </a:schemeClr>
            </a:solidFill>
            <a:prstDash val="dashDot"/>
          </a:ln>
        </p:spPr>
        <p:style>
          <a:lnRef idx="1">
            <a:schemeClr val="dk1"/>
          </a:lnRef>
          <a:fillRef idx="0">
            <a:schemeClr val="dk1"/>
          </a:fillRef>
          <a:effectRef idx="0">
            <a:schemeClr val="dk1"/>
          </a:effectRef>
          <a:fontRef idx="minor">
            <a:schemeClr val="tx1"/>
          </a:fontRef>
        </p:style>
      </p:cxnSp>
      <p:sp>
        <p:nvSpPr>
          <p:cNvPr id="63" name="Cloud 62">
            <a:extLst>
              <a:ext uri="{FF2B5EF4-FFF2-40B4-BE49-F238E27FC236}">
                <a16:creationId xmlns:a16="http://schemas.microsoft.com/office/drawing/2014/main" id="{5C552225-C5DC-2A4F-BEF5-38F628989710}"/>
              </a:ext>
            </a:extLst>
          </p:cNvPr>
          <p:cNvSpPr/>
          <p:nvPr/>
        </p:nvSpPr>
        <p:spPr>
          <a:xfrm>
            <a:off x="10071410" y="554564"/>
            <a:ext cx="2075055" cy="616605"/>
          </a:xfrm>
          <a:prstGeom prst="cloud">
            <a:avLst/>
          </a:prstGeom>
          <a:solidFill>
            <a:schemeClr val="bg1"/>
          </a:solidFill>
          <a:ln>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180000" numCol="1" spcCol="0" rtlCol="0" fromWordArt="0" anchor="t" anchorCtr="0" forceAA="0" compatLnSpc="1">
            <a:prstTxWarp prst="textNoShape">
              <a:avLst/>
            </a:prstTxWarp>
            <a:noAutofit/>
          </a:bodyPr>
          <a:lstStyle/>
          <a:p>
            <a:pPr algn="ctr">
              <a:lnSpc>
                <a:spcPts val="1120"/>
              </a:lnSpc>
            </a:pPr>
            <a:r>
              <a:rPr lang="en-US" sz="900" dirty="0">
                <a:solidFill>
                  <a:schemeClr val="tx1"/>
                </a:solidFill>
                <a:latin typeface="Arial" panose="020B0604020202020204" pitchFamily="34" charset="0"/>
                <a:cs typeface="Arial" panose="020B0604020202020204" pitchFamily="34" charset="0"/>
              </a:rPr>
              <a:t>5 </a:t>
            </a:r>
            <a:r>
              <a:rPr lang="en-US" sz="900" b="1" dirty="0">
                <a:solidFill>
                  <a:schemeClr val="tx1"/>
                </a:solidFill>
                <a:latin typeface="Arial" panose="020B0604020202020204" pitchFamily="34" charset="0"/>
                <a:cs typeface="Arial" panose="020B0604020202020204" pitchFamily="34" charset="0"/>
              </a:rPr>
              <a:t>Mandatory</a:t>
            </a:r>
            <a:r>
              <a:rPr lang="en-US" sz="900" dirty="0">
                <a:solidFill>
                  <a:schemeClr val="tx1"/>
                </a:solidFill>
                <a:latin typeface="Arial" panose="020B0604020202020204" pitchFamily="34" charset="0"/>
                <a:cs typeface="Arial" panose="020B0604020202020204" pitchFamily="34" charset="0"/>
              </a:rPr>
              <a:t> fields! Wow…</a:t>
            </a:r>
          </a:p>
        </p:txBody>
      </p:sp>
      <p:sp>
        <p:nvSpPr>
          <p:cNvPr id="64" name="Oval 63">
            <a:extLst>
              <a:ext uri="{FF2B5EF4-FFF2-40B4-BE49-F238E27FC236}">
                <a16:creationId xmlns:a16="http://schemas.microsoft.com/office/drawing/2014/main" id="{A6FE9860-50D4-594D-8149-1B85BC532B16}"/>
              </a:ext>
            </a:extLst>
          </p:cNvPr>
          <p:cNvSpPr/>
          <p:nvPr/>
        </p:nvSpPr>
        <p:spPr>
          <a:xfrm>
            <a:off x="10846300" y="1087454"/>
            <a:ext cx="171309" cy="171440"/>
          </a:xfrm>
          <a:prstGeom prst="ellipse">
            <a:avLst/>
          </a:prstGeom>
          <a:solidFill>
            <a:schemeClr val="bg1"/>
          </a:solidFill>
          <a:ln>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180000" numCol="1" spcCol="0" rtlCol="0" fromWordArt="0" anchor="t" anchorCtr="0" forceAA="0" compatLnSpc="1">
            <a:prstTxWarp prst="textNoShape">
              <a:avLst/>
            </a:prstTxWarp>
            <a:noAutofit/>
          </a:bodyPr>
          <a:lstStyle/>
          <a:p>
            <a:pPr algn="ctr">
              <a:lnSpc>
                <a:spcPts val="1120"/>
              </a:lnSpc>
            </a:pPr>
            <a:r>
              <a:rPr lang="en-US" sz="900" dirty="0">
                <a:solidFill>
                  <a:schemeClr val="tx1"/>
                </a:solidFill>
                <a:latin typeface="Arial" panose="020B0604020202020204" pitchFamily="34" charset="0"/>
                <a:cs typeface="Arial" panose="020B0604020202020204" pitchFamily="34" charset="0"/>
              </a:rPr>
              <a:t> </a:t>
            </a:r>
          </a:p>
        </p:txBody>
      </p:sp>
      <p:sp>
        <p:nvSpPr>
          <p:cNvPr id="66" name="Cloud 65">
            <a:extLst>
              <a:ext uri="{FF2B5EF4-FFF2-40B4-BE49-F238E27FC236}">
                <a16:creationId xmlns:a16="http://schemas.microsoft.com/office/drawing/2014/main" id="{5CD0DC6E-EDC6-F74C-8254-4ED9A415BB36}"/>
              </a:ext>
            </a:extLst>
          </p:cNvPr>
          <p:cNvSpPr/>
          <p:nvPr/>
        </p:nvSpPr>
        <p:spPr>
          <a:xfrm>
            <a:off x="10758372" y="1470843"/>
            <a:ext cx="1182415" cy="953771"/>
          </a:xfrm>
          <a:prstGeom prst="cloud">
            <a:avLst/>
          </a:prstGeom>
          <a:solidFill>
            <a:schemeClr val="bg1"/>
          </a:solidFill>
          <a:ln>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180000" numCol="1" spcCol="0" rtlCol="0" fromWordArt="0" anchor="t" anchorCtr="0" forceAA="0" compatLnSpc="1">
            <a:prstTxWarp prst="textNoShape">
              <a:avLst/>
            </a:prstTxWarp>
            <a:noAutofit/>
          </a:bodyPr>
          <a:lstStyle/>
          <a:p>
            <a:pPr algn="ctr">
              <a:lnSpc>
                <a:spcPts val="1120"/>
              </a:lnSpc>
            </a:pPr>
            <a:r>
              <a:rPr lang="en-US" sz="900" b="1" dirty="0">
                <a:solidFill>
                  <a:schemeClr val="tx1"/>
                </a:solidFill>
                <a:latin typeface="Arial" panose="020B0604020202020204" pitchFamily="34" charset="0"/>
                <a:cs typeface="Arial" panose="020B0604020202020204" pitchFamily="34" charset="0"/>
              </a:rPr>
              <a:t>Do I have time </a:t>
            </a:r>
            <a:r>
              <a:rPr lang="en-US" sz="900" dirty="0">
                <a:solidFill>
                  <a:schemeClr val="tx1"/>
                </a:solidFill>
                <a:latin typeface="Arial" panose="020B0604020202020204" pitchFamily="34" charset="0"/>
                <a:cs typeface="Arial" panose="020B0604020202020204" pitchFamily="34" charset="0"/>
              </a:rPr>
              <a:t>for this right now? </a:t>
            </a:r>
          </a:p>
        </p:txBody>
      </p:sp>
      <p:sp>
        <p:nvSpPr>
          <p:cNvPr id="67" name="Oval 66">
            <a:extLst>
              <a:ext uri="{FF2B5EF4-FFF2-40B4-BE49-F238E27FC236}">
                <a16:creationId xmlns:a16="http://schemas.microsoft.com/office/drawing/2014/main" id="{DA26F171-D4CD-094B-A0A6-C90CD530BF69}"/>
              </a:ext>
            </a:extLst>
          </p:cNvPr>
          <p:cNvSpPr/>
          <p:nvPr/>
        </p:nvSpPr>
        <p:spPr>
          <a:xfrm>
            <a:off x="10780268" y="1479459"/>
            <a:ext cx="171309" cy="171440"/>
          </a:xfrm>
          <a:prstGeom prst="ellipse">
            <a:avLst/>
          </a:prstGeom>
          <a:solidFill>
            <a:schemeClr val="bg1"/>
          </a:solidFill>
          <a:ln>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180000" numCol="1" spcCol="0" rtlCol="0" fromWordArt="0" anchor="t" anchorCtr="0" forceAA="0" compatLnSpc="1">
            <a:prstTxWarp prst="textNoShape">
              <a:avLst/>
            </a:prstTxWarp>
            <a:noAutofit/>
          </a:bodyPr>
          <a:lstStyle/>
          <a:p>
            <a:pPr algn="ctr">
              <a:lnSpc>
                <a:spcPts val="1120"/>
              </a:lnSpc>
            </a:pPr>
            <a:r>
              <a:rPr lang="en-US" sz="900" dirty="0">
                <a:solidFill>
                  <a:schemeClr val="tx1"/>
                </a:solidFill>
                <a:latin typeface="Arial" panose="020B0604020202020204" pitchFamily="34" charset="0"/>
                <a:cs typeface="Arial" panose="020B0604020202020204" pitchFamily="34" charset="0"/>
              </a:rPr>
              <a:t> </a:t>
            </a:r>
          </a:p>
        </p:txBody>
      </p:sp>
      <p:sp>
        <p:nvSpPr>
          <p:cNvPr id="68" name="Oval 67">
            <a:extLst>
              <a:ext uri="{FF2B5EF4-FFF2-40B4-BE49-F238E27FC236}">
                <a16:creationId xmlns:a16="http://schemas.microsoft.com/office/drawing/2014/main" id="{E3497687-1DD1-F04A-BD38-D53D630356BD}"/>
              </a:ext>
            </a:extLst>
          </p:cNvPr>
          <p:cNvSpPr/>
          <p:nvPr/>
        </p:nvSpPr>
        <p:spPr>
          <a:xfrm>
            <a:off x="10768415" y="1196028"/>
            <a:ext cx="98631" cy="75692"/>
          </a:xfrm>
          <a:prstGeom prst="ellipse">
            <a:avLst/>
          </a:prstGeom>
          <a:solidFill>
            <a:schemeClr val="bg1"/>
          </a:solidFill>
          <a:ln>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180000" numCol="1" spcCol="0" rtlCol="0" fromWordArt="0" anchor="t" anchorCtr="0" forceAA="0" compatLnSpc="1">
            <a:prstTxWarp prst="textNoShape">
              <a:avLst/>
            </a:prstTxWarp>
            <a:noAutofit/>
          </a:bodyPr>
          <a:lstStyle/>
          <a:p>
            <a:pPr algn="ctr">
              <a:lnSpc>
                <a:spcPts val="1120"/>
              </a:lnSpc>
            </a:pPr>
            <a:endParaRPr lang="en-US" sz="900" dirty="0">
              <a:solidFill>
                <a:schemeClr val="tx1"/>
              </a:solidFill>
              <a:latin typeface="Arial" panose="020B0604020202020204" pitchFamily="34" charset="0"/>
              <a:cs typeface="Arial" panose="020B0604020202020204" pitchFamily="34" charset="0"/>
            </a:endParaRPr>
          </a:p>
        </p:txBody>
      </p:sp>
      <p:sp>
        <p:nvSpPr>
          <p:cNvPr id="69" name="Oval 68">
            <a:extLst>
              <a:ext uri="{FF2B5EF4-FFF2-40B4-BE49-F238E27FC236}">
                <a16:creationId xmlns:a16="http://schemas.microsoft.com/office/drawing/2014/main" id="{BF1AEA9B-BB28-834D-94A0-A9660DEA674C}"/>
              </a:ext>
            </a:extLst>
          </p:cNvPr>
          <p:cNvSpPr/>
          <p:nvPr/>
        </p:nvSpPr>
        <p:spPr>
          <a:xfrm>
            <a:off x="10709056" y="1479459"/>
            <a:ext cx="98631" cy="75692"/>
          </a:xfrm>
          <a:prstGeom prst="ellipse">
            <a:avLst/>
          </a:prstGeom>
          <a:solidFill>
            <a:schemeClr val="bg1"/>
          </a:solidFill>
          <a:ln>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180000" numCol="1" spcCol="0" rtlCol="0" fromWordArt="0" anchor="t" anchorCtr="0" forceAA="0" compatLnSpc="1">
            <a:prstTxWarp prst="textNoShape">
              <a:avLst/>
            </a:prstTxWarp>
            <a:noAutofit/>
          </a:bodyPr>
          <a:lstStyle/>
          <a:p>
            <a:pPr algn="ctr">
              <a:lnSpc>
                <a:spcPts val="1120"/>
              </a:lnSpc>
            </a:pPr>
            <a:endParaRPr lang="en-US" sz="900" dirty="0">
              <a:solidFill>
                <a:schemeClr val="tx1"/>
              </a:solidFill>
              <a:latin typeface="Arial" panose="020B0604020202020204" pitchFamily="34" charset="0"/>
              <a:cs typeface="Arial" panose="020B0604020202020204" pitchFamily="34" charset="0"/>
            </a:endParaRPr>
          </a:p>
        </p:txBody>
      </p:sp>
      <p:sp>
        <p:nvSpPr>
          <p:cNvPr id="70" name="Rectangle 69">
            <a:extLst>
              <a:ext uri="{FF2B5EF4-FFF2-40B4-BE49-F238E27FC236}">
                <a16:creationId xmlns:a16="http://schemas.microsoft.com/office/drawing/2014/main" id="{87B2D983-2994-D847-877F-04D2BD11AA74}"/>
              </a:ext>
            </a:extLst>
          </p:cNvPr>
          <p:cNvSpPr/>
          <p:nvPr/>
        </p:nvSpPr>
        <p:spPr>
          <a:xfrm>
            <a:off x="9676835" y="2732904"/>
            <a:ext cx="1920340" cy="400110"/>
          </a:xfrm>
          <a:prstGeom prst="rect">
            <a:avLst/>
          </a:prstGeom>
        </p:spPr>
        <p:txBody>
          <a:bodyPr wrap="square">
            <a:spAutoFit/>
          </a:bodyPr>
          <a:lstStyle/>
          <a:p>
            <a:r>
              <a:rPr lang="en-CA" sz="1000" dirty="0"/>
              <a:t>Clara considers whether if she has time for this “profile thing.”</a:t>
            </a:r>
          </a:p>
        </p:txBody>
      </p:sp>
      <p:sp>
        <p:nvSpPr>
          <p:cNvPr id="73" name="Rectangle 72">
            <a:extLst>
              <a:ext uri="{FF2B5EF4-FFF2-40B4-BE49-F238E27FC236}">
                <a16:creationId xmlns:a16="http://schemas.microsoft.com/office/drawing/2014/main" id="{46040691-F5CC-5045-B706-6E5415D6C39C}"/>
              </a:ext>
            </a:extLst>
          </p:cNvPr>
          <p:cNvSpPr/>
          <p:nvPr/>
        </p:nvSpPr>
        <p:spPr>
          <a:xfrm>
            <a:off x="3515181" y="5731030"/>
            <a:ext cx="2702993" cy="1169551"/>
          </a:xfrm>
          <a:prstGeom prst="rect">
            <a:avLst/>
          </a:prstGeom>
        </p:spPr>
        <p:txBody>
          <a:bodyPr wrap="square">
            <a:spAutoFit/>
          </a:bodyPr>
          <a:lstStyle/>
          <a:p>
            <a:r>
              <a:rPr lang="en-CA" sz="1000" dirty="0"/>
              <a:t>So, Clara happily fills in the fields : </a:t>
            </a:r>
            <a:r>
              <a:rPr lang="en-CA" sz="1000" b="1" dirty="0"/>
              <a:t>Job title, company (department) education, work experience, skills</a:t>
            </a:r>
            <a:r>
              <a:rPr lang="en-CA" sz="1000" dirty="0"/>
              <a:t>. and more. </a:t>
            </a:r>
          </a:p>
          <a:p>
            <a:endParaRPr lang="en-CA" sz="1000" dirty="0"/>
          </a:p>
          <a:p>
            <a:r>
              <a:rPr lang="en-CA" sz="1000" dirty="0"/>
              <a:t>She completes the fields and clicks ‘Update’. </a:t>
            </a:r>
          </a:p>
          <a:p>
            <a:pPr marL="171450" indent="-171450">
              <a:buFont typeface="Arial" panose="020B0604020202020204" pitchFamily="34" charset="0"/>
              <a:buChar char="•"/>
            </a:pPr>
            <a:endParaRPr lang="en-CA" sz="1000" dirty="0"/>
          </a:p>
          <a:p>
            <a:pPr marL="171450" indent="-171450">
              <a:buFont typeface="Arial" panose="020B0604020202020204" pitchFamily="34" charset="0"/>
              <a:buChar char="•"/>
            </a:pPr>
            <a:endParaRPr lang="en-CA" sz="1000" dirty="0"/>
          </a:p>
        </p:txBody>
      </p:sp>
      <p:cxnSp>
        <p:nvCxnSpPr>
          <p:cNvPr id="77" name="Straight Connector 76">
            <a:extLst>
              <a:ext uri="{FF2B5EF4-FFF2-40B4-BE49-F238E27FC236}">
                <a16:creationId xmlns:a16="http://schemas.microsoft.com/office/drawing/2014/main" id="{FCBC439B-0451-EE49-A53C-6437E262FD8F}"/>
              </a:ext>
            </a:extLst>
          </p:cNvPr>
          <p:cNvCxnSpPr/>
          <p:nvPr/>
        </p:nvCxnSpPr>
        <p:spPr>
          <a:xfrm>
            <a:off x="266081" y="3460401"/>
            <a:ext cx="118803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1" name="Picture 80">
            <a:extLst>
              <a:ext uri="{FF2B5EF4-FFF2-40B4-BE49-F238E27FC236}">
                <a16:creationId xmlns:a16="http://schemas.microsoft.com/office/drawing/2014/main" id="{6CA5933E-011D-8843-B5E6-65BC3BED6658}"/>
              </a:ext>
            </a:extLst>
          </p:cNvPr>
          <p:cNvPicPr>
            <a:picLocks noChangeAspect="1"/>
          </p:cNvPicPr>
          <p:nvPr/>
        </p:nvPicPr>
        <p:blipFill>
          <a:blip r:embed="rId8"/>
          <a:stretch>
            <a:fillRect/>
          </a:stretch>
        </p:blipFill>
        <p:spPr>
          <a:xfrm>
            <a:off x="180595" y="3952767"/>
            <a:ext cx="1988166" cy="1700720"/>
          </a:xfrm>
          <a:prstGeom prst="rect">
            <a:avLst/>
          </a:prstGeom>
        </p:spPr>
      </p:pic>
      <p:sp>
        <p:nvSpPr>
          <p:cNvPr id="83" name="Oval 82">
            <a:extLst>
              <a:ext uri="{FF2B5EF4-FFF2-40B4-BE49-F238E27FC236}">
                <a16:creationId xmlns:a16="http://schemas.microsoft.com/office/drawing/2014/main" id="{D3572631-2FA4-0D46-A6AE-0825934B4B5F}"/>
              </a:ext>
            </a:extLst>
          </p:cNvPr>
          <p:cNvSpPr/>
          <p:nvPr/>
        </p:nvSpPr>
        <p:spPr>
          <a:xfrm>
            <a:off x="1227237" y="3815109"/>
            <a:ext cx="171309" cy="171440"/>
          </a:xfrm>
          <a:prstGeom prst="ellipse">
            <a:avLst/>
          </a:prstGeom>
          <a:solidFill>
            <a:schemeClr val="bg1"/>
          </a:solidFill>
          <a:ln>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180000" numCol="1" spcCol="0" rtlCol="0" fromWordArt="0" anchor="t" anchorCtr="0" forceAA="0" compatLnSpc="1">
            <a:prstTxWarp prst="textNoShape">
              <a:avLst/>
            </a:prstTxWarp>
            <a:noAutofit/>
          </a:bodyPr>
          <a:lstStyle/>
          <a:p>
            <a:pPr algn="ctr">
              <a:lnSpc>
                <a:spcPts val="1120"/>
              </a:lnSpc>
            </a:pPr>
            <a:r>
              <a:rPr lang="en-US" sz="900" dirty="0">
                <a:solidFill>
                  <a:schemeClr val="tx1"/>
                </a:solidFill>
                <a:latin typeface="Arial" panose="020B0604020202020204" pitchFamily="34" charset="0"/>
                <a:cs typeface="Arial" panose="020B0604020202020204" pitchFamily="34" charset="0"/>
              </a:rPr>
              <a:t> </a:t>
            </a:r>
          </a:p>
        </p:txBody>
      </p:sp>
      <p:sp>
        <p:nvSpPr>
          <p:cNvPr id="84" name="Oval 83">
            <a:extLst>
              <a:ext uri="{FF2B5EF4-FFF2-40B4-BE49-F238E27FC236}">
                <a16:creationId xmlns:a16="http://schemas.microsoft.com/office/drawing/2014/main" id="{B68E4F26-E21F-1E4E-80BD-CF9F02F71D90}"/>
              </a:ext>
            </a:extLst>
          </p:cNvPr>
          <p:cNvSpPr/>
          <p:nvPr/>
        </p:nvSpPr>
        <p:spPr>
          <a:xfrm>
            <a:off x="1143277" y="3890316"/>
            <a:ext cx="99853" cy="99929"/>
          </a:xfrm>
          <a:prstGeom prst="ellipse">
            <a:avLst/>
          </a:prstGeom>
          <a:solidFill>
            <a:schemeClr val="bg1"/>
          </a:solidFill>
          <a:ln>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180000" numCol="1" spcCol="0" rtlCol="0" fromWordArt="0" anchor="t" anchorCtr="0" forceAA="0" compatLnSpc="1">
            <a:prstTxWarp prst="textNoShape">
              <a:avLst/>
            </a:prstTxWarp>
            <a:noAutofit/>
          </a:bodyPr>
          <a:lstStyle/>
          <a:p>
            <a:pPr algn="ctr">
              <a:lnSpc>
                <a:spcPts val="1120"/>
              </a:lnSpc>
            </a:pPr>
            <a:r>
              <a:rPr lang="en-US" sz="900" dirty="0">
                <a:solidFill>
                  <a:schemeClr val="tx1"/>
                </a:solidFill>
                <a:latin typeface="Arial" panose="020B0604020202020204" pitchFamily="34" charset="0"/>
                <a:cs typeface="Arial" panose="020B0604020202020204" pitchFamily="34" charset="0"/>
              </a:rPr>
              <a:t> </a:t>
            </a:r>
          </a:p>
        </p:txBody>
      </p:sp>
      <p:cxnSp>
        <p:nvCxnSpPr>
          <p:cNvPr id="86" name="Straight Connector 85">
            <a:extLst>
              <a:ext uri="{FF2B5EF4-FFF2-40B4-BE49-F238E27FC236}">
                <a16:creationId xmlns:a16="http://schemas.microsoft.com/office/drawing/2014/main" id="{01960DBF-337E-4947-B176-00AD0EF345C2}"/>
              </a:ext>
            </a:extLst>
          </p:cNvPr>
          <p:cNvCxnSpPr>
            <a:cxnSpLocks/>
          </p:cNvCxnSpPr>
          <p:nvPr/>
        </p:nvCxnSpPr>
        <p:spPr>
          <a:xfrm>
            <a:off x="3495373" y="3460401"/>
            <a:ext cx="0" cy="3397599"/>
          </a:xfrm>
          <a:prstGeom prst="line">
            <a:avLst/>
          </a:prstGeom>
          <a:ln w="19050">
            <a:solidFill>
              <a:schemeClr val="bg2">
                <a:lumMod val="50000"/>
              </a:schemeClr>
            </a:solidFill>
            <a:prstDash val="dashDot"/>
          </a:ln>
        </p:spPr>
        <p:style>
          <a:lnRef idx="1">
            <a:schemeClr val="dk1"/>
          </a:lnRef>
          <a:fillRef idx="0">
            <a:schemeClr val="dk1"/>
          </a:fillRef>
          <a:effectRef idx="0">
            <a:schemeClr val="dk1"/>
          </a:effectRef>
          <a:fontRef idx="minor">
            <a:schemeClr val="tx1"/>
          </a:fontRef>
        </p:style>
      </p:cxnSp>
      <p:sp>
        <p:nvSpPr>
          <p:cNvPr id="82" name="Cloud 81">
            <a:extLst>
              <a:ext uri="{FF2B5EF4-FFF2-40B4-BE49-F238E27FC236}">
                <a16:creationId xmlns:a16="http://schemas.microsoft.com/office/drawing/2014/main" id="{30ACCFEC-B3C3-2243-9688-CF1FE56104E8}"/>
              </a:ext>
            </a:extLst>
          </p:cNvPr>
          <p:cNvSpPr/>
          <p:nvPr/>
        </p:nvSpPr>
        <p:spPr>
          <a:xfrm>
            <a:off x="1139320" y="3336663"/>
            <a:ext cx="2558497" cy="2013385"/>
          </a:xfrm>
          <a:prstGeom prst="cloud">
            <a:avLst/>
          </a:prstGeom>
          <a:solidFill>
            <a:schemeClr val="bg1"/>
          </a:solidFill>
          <a:ln>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180000" numCol="1" spcCol="0" rtlCol="0" fromWordArt="0" anchor="t" anchorCtr="0" forceAA="0" compatLnSpc="1">
            <a:prstTxWarp prst="textNoShape">
              <a:avLst/>
            </a:prstTxWarp>
            <a:noAutofit/>
          </a:bodyPr>
          <a:lstStyle/>
          <a:p>
            <a:pPr algn="ctr">
              <a:lnSpc>
                <a:spcPts val="1120"/>
              </a:lnSpc>
            </a:pPr>
            <a:endParaRPr lang="en-US" sz="900" dirty="0">
              <a:solidFill>
                <a:schemeClr val="tx1"/>
              </a:solidFill>
              <a:latin typeface="Arial" panose="020B0604020202020204" pitchFamily="34" charset="0"/>
              <a:cs typeface="Arial" panose="020B0604020202020204" pitchFamily="34" charset="0"/>
            </a:endParaRPr>
          </a:p>
        </p:txBody>
      </p:sp>
      <p:pic>
        <p:nvPicPr>
          <p:cNvPr id="72" name="Picture 71">
            <a:extLst>
              <a:ext uri="{FF2B5EF4-FFF2-40B4-BE49-F238E27FC236}">
                <a16:creationId xmlns:a16="http://schemas.microsoft.com/office/drawing/2014/main" id="{CEB2D987-9349-F44B-88CB-A8A4BB3589E2}"/>
              </a:ext>
            </a:extLst>
          </p:cNvPr>
          <p:cNvPicPr>
            <a:picLocks noChangeAspect="1"/>
          </p:cNvPicPr>
          <p:nvPr/>
        </p:nvPicPr>
        <p:blipFill>
          <a:blip r:embed="rId4"/>
          <a:stretch>
            <a:fillRect/>
          </a:stretch>
        </p:blipFill>
        <p:spPr>
          <a:xfrm>
            <a:off x="1446793" y="3632995"/>
            <a:ext cx="1725580" cy="1389056"/>
          </a:xfrm>
          <a:prstGeom prst="rect">
            <a:avLst/>
          </a:prstGeom>
        </p:spPr>
      </p:pic>
      <p:sp>
        <p:nvSpPr>
          <p:cNvPr id="87" name="Rectangle 86">
            <a:extLst>
              <a:ext uri="{FF2B5EF4-FFF2-40B4-BE49-F238E27FC236}">
                <a16:creationId xmlns:a16="http://schemas.microsoft.com/office/drawing/2014/main" id="{62A16499-829E-E64F-8E70-0B81385D6E03}"/>
              </a:ext>
            </a:extLst>
          </p:cNvPr>
          <p:cNvSpPr/>
          <p:nvPr/>
        </p:nvSpPr>
        <p:spPr>
          <a:xfrm>
            <a:off x="96343" y="5645005"/>
            <a:ext cx="3399029" cy="1015663"/>
          </a:xfrm>
          <a:prstGeom prst="rect">
            <a:avLst/>
          </a:prstGeom>
        </p:spPr>
        <p:txBody>
          <a:bodyPr wrap="square">
            <a:spAutoFit/>
          </a:bodyPr>
          <a:lstStyle/>
          <a:p>
            <a:r>
              <a:rPr lang="en-CA" sz="1000" dirty="0"/>
              <a:t>Clara remembers the manager suggesting the profile page is ”Kind of like Facebook but more like LinkedIn - have you done one of those before?” </a:t>
            </a:r>
            <a:br>
              <a:rPr lang="en-CA" sz="1000" dirty="0"/>
            </a:br>
            <a:r>
              <a:rPr lang="en-CA" sz="1000" dirty="0"/>
              <a:t>She remembers her manager saying “Your colleagues can get to know you better”…So she feels good about providing more information about herself in a professional spirit.</a:t>
            </a:r>
          </a:p>
        </p:txBody>
      </p:sp>
      <p:sp>
        <p:nvSpPr>
          <p:cNvPr id="74" name="Rounded Rectangle 73">
            <a:extLst>
              <a:ext uri="{FF2B5EF4-FFF2-40B4-BE49-F238E27FC236}">
                <a16:creationId xmlns:a16="http://schemas.microsoft.com/office/drawing/2014/main" id="{93CE9241-2ED0-C94E-829D-13D3AC0B8EA0}"/>
              </a:ext>
            </a:extLst>
          </p:cNvPr>
          <p:cNvSpPr/>
          <p:nvPr/>
        </p:nvSpPr>
        <p:spPr>
          <a:xfrm>
            <a:off x="2647017" y="3550687"/>
            <a:ext cx="963930" cy="435862"/>
          </a:xfrm>
          <a:prstGeom prst="roundRect">
            <a:avLst>
              <a:gd name="adj" fmla="val 7778"/>
            </a:avLst>
          </a:prstGeom>
          <a:solidFill>
            <a:schemeClr val="bg1"/>
          </a:solidFill>
          <a:ln w="158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180000" numCol="1" spcCol="0" rtlCol="0" fromWordArt="0" anchor="t" anchorCtr="0" forceAA="0" compatLnSpc="1">
            <a:prstTxWarp prst="textNoShape">
              <a:avLst/>
            </a:prstTxWarp>
            <a:noAutofit/>
          </a:bodyPr>
          <a:lstStyle/>
          <a:p>
            <a:pPr algn="ctr">
              <a:lnSpc>
                <a:spcPts val="1220"/>
              </a:lnSpc>
            </a:pPr>
            <a:r>
              <a:rPr lang="en-US" sz="900" dirty="0">
                <a:solidFill>
                  <a:schemeClr val="tx1"/>
                </a:solidFill>
                <a:latin typeface="Arial" panose="020B0604020202020204" pitchFamily="34" charset="0"/>
                <a:cs typeface="Arial" panose="020B0604020202020204" pitchFamily="34" charset="0"/>
              </a:rPr>
              <a:t>It’s kind of like </a:t>
            </a:r>
          </a:p>
          <a:p>
            <a:pPr algn="ctr">
              <a:lnSpc>
                <a:spcPts val="1220"/>
              </a:lnSpc>
            </a:pPr>
            <a:r>
              <a:rPr lang="en-US" sz="900" dirty="0">
                <a:solidFill>
                  <a:schemeClr val="tx1"/>
                </a:solidFill>
                <a:latin typeface="Arial" panose="020B0604020202020204" pitchFamily="34" charset="0"/>
                <a:cs typeface="Arial" panose="020B0604020202020204" pitchFamily="34" charset="0"/>
              </a:rPr>
              <a:t>LinkedIn!</a:t>
            </a:r>
          </a:p>
          <a:p>
            <a:pPr algn="ctr">
              <a:lnSpc>
                <a:spcPts val="1220"/>
              </a:lnSpc>
            </a:pPr>
            <a:endParaRPr lang="en-US" sz="900" dirty="0">
              <a:solidFill>
                <a:schemeClr val="tx1"/>
              </a:solidFill>
              <a:latin typeface="Arial" panose="020B0604020202020204" pitchFamily="34" charset="0"/>
              <a:cs typeface="Arial" panose="020B0604020202020204" pitchFamily="34" charset="0"/>
            </a:endParaRPr>
          </a:p>
        </p:txBody>
      </p:sp>
      <p:cxnSp>
        <p:nvCxnSpPr>
          <p:cNvPr id="88" name="Straight Connector 87">
            <a:extLst>
              <a:ext uri="{FF2B5EF4-FFF2-40B4-BE49-F238E27FC236}">
                <a16:creationId xmlns:a16="http://schemas.microsoft.com/office/drawing/2014/main" id="{6B3DF5CE-42E8-4C47-B4A6-00CA6F3A5739}"/>
              </a:ext>
            </a:extLst>
          </p:cNvPr>
          <p:cNvCxnSpPr>
            <a:cxnSpLocks/>
            <a:stCxn id="74" idx="2"/>
          </p:cNvCxnSpPr>
          <p:nvPr/>
        </p:nvCxnSpPr>
        <p:spPr>
          <a:xfrm flipH="1">
            <a:off x="2750827" y="3986549"/>
            <a:ext cx="378155" cy="102863"/>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E16714EE-375C-EA4F-B423-76104A96EA5B}"/>
              </a:ext>
            </a:extLst>
          </p:cNvPr>
          <p:cNvCxnSpPr>
            <a:cxnSpLocks/>
          </p:cNvCxnSpPr>
          <p:nvPr/>
        </p:nvCxnSpPr>
        <p:spPr>
          <a:xfrm>
            <a:off x="6356749" y="3460401"/>
            <a:ext cx="0" cy="3397599"/>
          </a:xfrm>
          <a:prstGeom prst="line">
            <a:avLst/>
          </a:prstGeom>
          <a:ln w="19050">
            <a:solidFill>
              <a:schemeClr val="bg2">
                <a:lumMod val="50000"/>
              </a:schemeClr>
            </a:solidFill>
            <a:prstDash val="dashDot"/>
          </a:ln>
        </p:spPr>
        <p:style>
          <a:lnRef idx="1">
            <a:schemeClr val="dk1"/>
          </a:lnRef>
          <a:fillRef idx="0">
            <a:schemeClr val="dk1"/>
          </a:fillRef>
          <a:effectRef idx="0">
            <a:schemeClr val="dk1"/>
          </a:effectRef>
          <a:fontRef idx="minor">
            <a:schemeClr val="tx1"/>
          </a:fontRef>
        </p:style>
      </p:cxnSp>
      <p:pic>
        <p:nvPicPr>
          <p:cNvPr id="95" name="Picture 94">
            <a:extLst>
              <a:ext uri="{FF2B5EF4-FFF2-40B4-BE49-F238E27FC236}">
                <a16:creationId xmlns:a16="http://schemas.microsoft.com/office/drawing/2014/main" id="{A16CA87D-CBA0-2B46-A0E2-E0A6CE9B869F}"/>
              </a:ext>
            </a:extLst>
          </p:cNvPr>
          <p:cNvPicPr>
            <a:picLocks noChangeAspect="1"/>
          </p:cNvPicPr>
          <p:nvPr/>
        </p:nvPicPr>
        <p:blipFill>
          <a:blip r:embed="rId8"/>
          <a:stretch>
            <a:fillRect/>
          </a:stretch>
        </p:blipFill>
        <p:spPr>
          <a:xfrm>
            <a:off x="3504902" y="3984366"/>
            <a:ext cx="1988166" cy="1700720"/>
          </a:xfrm>
          <a:prstGeom prst="rect">
            <a:avLst/>
          </a:prstGeom>
        </p:spPr>
      </p:pic>
      <p:sp>
        <p:nvSpPr>
          <p:cNvPr id="96" name="Cloud 95">
            <a:extLst>
              <a:ext uri="{FF2B5EF4-FFF2-40B4-BE49-F238E27FC236}">
                <a16:creationId xmlns:a16="http://schemas.microsoft.com/office/drawing/2014/main" id="{6F6081C8-3944-A643-98AE-BE82801CACC4}"/>
              </a:ext>
            </a:extLst>
          </p:cNvPr>
          <p:cNvSpPr/>
          <p:nvPr/>
        </p:nvSpPr>
        <p:spPr>
          <a:xfrm>
            <a:off x="4616037" y="3551682"/>
            <a:ext cx="1740712" cy="1361412"/>
          </a:xfrm>
          <a:prstGeom prst="cloud">
            <a:avLst/>
          </a:prstGeom>
          <a:solidFill>
            <a:schemeClr val="bg1"/>
          </a:solidFill>
          <a:ln>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180000" numCol="1" spcCol="0" rtlCol="0" fromWordArt="0" anchor="t" anchorCtr="0" forceAA="0" compatLnSpc="1">
            <a:prstTxWarp prst="textNoShape">
              <a:avLst/>
            </a:prstTxWarp>
            <a:noAutofit/>
          </a:bodyPr>
          <a:lstStyle/>
          <a:p>
            <a:pPr algn="ctr">
              <a:lnSpc>
                <a:spcPts val="1120"/>
              </a:lnSpc>
            </a:pPr>
            <a:r>
              <a:rPr lang="en-US" sz="900" dirty="0">
                <a:solidFill>
                  <a:schemeClr val="tx1"/>
                </a:solidFill>
                <a:latin typeface="Arial" panose="020B0604020202020204" pitchFamily="34" charset="0"/>
                <a:cs typeface="Arial" panose="020B0604020202020204" pitchFamily="34" charset="0"/>
              </a:rPr>
              <a:t>I got this! LinkedIn was quick &amp; easy, and it was worth it! It helped me get this job, after all.</a:t>
            </a:r>
          </a:p>
        </p:txBody>
      </p:sp>
      <p:sp>
        <p:nvSpPr>
          <p:cNvPr id="97" name="Oval 96">
            <a:extLst>
              <a:ext uri="{FF2B5EF4-FFF2-40B4-BE49-F238E27FC236}">
                <a16:creationId xmlns:a16="http://schemas.microsoft.com/office/drawing/2014/main" id="{B70D6401-4DF3-F74B-A447-6F5C0B92635B}"/>
              </a:ext>
            </a:extLst>
          </p:cNvPr>
          <p:cNvSpPr/>
          <p:nvPr/>
        </p:nvSpPr>
        <p:spPr>
          <a:xfrm>
            <a:off x="4536485" y="4156083"/>
            <a:ext cx="171309" cy="171440"/>
          </a:xfrm>
          <a:prstGeom prst="ellipse">
            <a:avLst/>
          </a:prstGeom>
          <a:solidFill>
            <a:schemeClr val="bg1"/>
          </a:solidFill>
          <a:ln>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180000" numCol="1" spcCol="0" rtlCol="0" fromWordArt="0" anchor="t" anchorCtr="0" forceAA="0" compatLnSpc="1">
            <a:prstTxWarp prst="textNoShape">
              <a:avLst/>
            </a:prstTxWarp>
            <a:noAutofit/>
          </a:bodyPr>
          <a:lstStyle/>
          <a:p>
            <a:pPr algn="ctr">
              <a:lnSpc>
                <a:spcPts val="1120"/>
              </a:lnSpc>
            </a:pPr>
            <a:r>
              <a:rPr lang="en-US" sz="900" dirty="0">
                <a:solidFill>
                  <a:schemeClr val="tx1"/>
                </a:solidFill>
                <a:latin typeface="Arial" panose="020B0604020202020204" pitchFamily="34" charset="0"/>
                <a:cs typeface="Arial" panose="020B0604020202020204" pitchFamily="34" charset="0"/>
              </a:rPr>
              <a:t> </a:t>
            </a:r>
          </a:p>
        </p:txBody>
      </p:sp>
      <p:sp>
        <p:nvSpPr>
          <p:cNvPr id="98" name="Oval 97">
            <a:extLst>
              <a:ext uri="{FF2B5EF4-FFF2-40B4-BE49-F238E27FC236}">
                <a16:creationId xmlns:a16="http://schemas.microsoft.com/office/drawing/2014/main" id="{48BA9B34-0C67-4B46-AB5D-D7D65F0EA257}"/>
              </a:ext>
            </a:extLst>
          </p:cNvPr>
          <p:cNvSpPr/>
          <p:nvPr/>
        </p:nvSpPr>
        <p:spPr>
          <a:xfrm>
            <a:off x="4475498" y="4155698"/>
            <a:ext cx="98631" cy="75692"/>
          </a:xfrm>
          <a:prstGeom prst="ellipse">
            <a:avLst/>
          </a:prstGeom>
          <a:solidFill>
            <a:schemeClr val="bg1"/>
          </a:solidFill>
          <a:ln>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180000" numCol="1" spcCol="0" rtlCol="0" fromWordArt="0" anchor="t" anchorCtr="0" forceAA="0" compatLnSpc="1">
            <a:prstTxWarp prst="textNoShape">
              <a:avLst/>
            </a:prstTxWarp>
            <a:noAutofit/>
          </a:bodyPr>
          <a:lstStyle/>
          <a:p>
            <a:pPr algn="ctr">
              <a:lnSpc>
                <a:spcPts val="1120"/>
              </a:lnSpc>
            </a:pPr>
            <a:endParaRPr lang="en-US" sz="900" dirty="0">
              <a:solidFill>
                <a:schemeClr val="tx1"/>
              </a:solidFill>
              <a:latin typeface="Arial" panose="020B0604020202020204" pitchFamily="34" charset="0"/>
              <a:cs typeface="Arial" panose="020B0604020202020204" pitchFamily="34" charset="0"/>
            </a:endParaRPr>
          </a:p>
        </p:txBody>
      </p:sp>
      <p:pic>
        <p:nvPicPr>
          <p:cNvPr id="101" name="Picture 100">
            <a:extLst>
              <a:ext uri="{FF2B5EF4-FFF2-40B4-BE49-F238E27FC236}">
                <a16:creationId xmlns:a16="http://schemas.microsoft.com/office/drawing/2014/main" id="{1659A1FA-9CC8-B34F-9C95-C10EBB68EBD2}"/>
              </a:ext>
            </a:extLst>
          </p:cNvPr>
          <p:cNvPicPr>
            <a:picLocks noChangeAspect="1"/>
          </p:cNvPicPr>
          <p:nvPr/>
        </p:nvPicPr>
        <p:blipFill>
          <a:blip r:embed="rId9"/>
          <a:stretch>
            <a:fillRect/>
          </a:stretch>
        </p:blipFill>
        <p:spPr>
          <a:xfrm>
            <a:off x="6461364" y="3584139"/>
            <a:ext cx="1847604" cy="1534821"/>
          </a:xfrm>
          <a:prstGeom prst="rect">
            <a:avLst/>
          </a:prstGeom>
        </p:spPr>
      </p:pic>
      <p:sp>
        <p:nvSpPr>
          <p:cNvPr id="102" name="Rectangle 101">
            <a:extLst>
              <a:ext uri="{FF2B5EF4-FFF2-40B4-BE49-F238E27FC236}">
                <a16:creationId xmlns:a16="http://schemas.microsoft.com/office/drawing/2014/main" id="{61E188D5-DD91-5841-AFE8-DD6CEF6587C5}"/>
              </a:ext>
            </a:extLst>
          </p:cNvPr>
          <p:cNvSpPr/>
          <p:nvPr/>
        </p:nvSpPr>
        <p:spPr>
          <a:xfrm>
            <a:off x="6395959" y="5277300"/>
            <a:ext cx="1855110" cy="900246"/>
          </a:xfrm>
          <a:prstGeom prst="rect">
            <a:avLst/>
          </a:prstGeom>
        </p:spPr>
        <p:txBody>
          <a:bodyPr wrap="square" rIns="0">
            <a:spAutoFit/>
          </a:bodyPr>
          <a:lstStyle/>
          <a:p>
            <a:r>
              <a:rPr lang="en-CA" sz="1050" dirty="0"/>
              <a:t>Then </a:t>
            </a:r>
            <a:r>
              <a:rPr lang="en-CA" sz="1050" b="1" dirty="0"/>
              <a:t>she chooses to look at other colleagues profiles to see if hers profile measures up</a:t>
            </a:r>
            <a:r>
              <a:rPr lang="en-CA" sz="1050" dirty="0"/>
              <a:t>.</a:t>
            </a:r>
          </a:p>
          <a:p>
            <a:r>
              <a:rPr lang="en-CA" sz="1050" dirty="0"/>
              <a:t>She notices some Jean has more information in his profile.</a:t>
            </a:r>
            <a:endParaRPr lang="en-CA" sz="1000" dirty="0"/>
          </a:p>
        </p:txBody>
      </p:sp>
      <p:pic>
        <p:nvPicPr>
          <p:cNvPr id="103" name="Picture 102">
            <a:extLst>
              <a:ext uri="{FF2B5EF4-FFF2-40B4-BE49-F238E27FC236}">
                <a16:creationId xmlns:a16="http://schemas.microsoft.com/office/drawing/2014/main" id="{C7EB0989-B606-4E42-A67C-DBDA3F758B0E}"/>
              </a:ext>
            </a:extLst>
          </p:cNvPr>
          <p:cNvPicPr>
            <a:picLocks noChangeAspect="1"/>
          </p:cNvPicPr>
          <p:nvPr/>
        </p:nvPicPr>
        <p:blipFill>
          <a:blip r:embed="rId10"/>
          <a:stretch>
            <a:fillRect/>
          </a:stretch>
        </p:blipFill>
        <p:spPr>
          <a:xfrm>
            <a:off x="8578842" y="3532493"/>
            <a:ext cx="1748395" cy="1458148"/>
          </a:xfrm>
          <a:prstGeom prst="rect">
            <a:avLst/>
          </a:prstGeom>
        </p:spPr>
      </p:pic>
      <p:cxnSp>
        <p:nvCxnSpPr>
          <p:cNvPr id="105" name="Straight Connector 104">
            <a:extLst>
              <a:ext uri="{FF2B5EF4-FFF2-40B4-BE49-F238E27FC236}">
                <a16:creationId xmlns:a16="http://schemas.microsoft.com/office/drawing/2014/main" id="{594C37D8-90B6-7E48-9E4D-2F519C7D8D19}"/>
              </a:ext>
            </a:extLst>
          </p:cNvPr>
          <p:cNvCxnSpPr>
            <a:cxnSpLocks/>
          </p:cNvCxnSpPr>
          <p:nvPr/>
        </p:nvCxnSpPr>
        <p:spPr>
          <a:xfrm>
            <a:off x="8389645" y="3488778"/>
            <a:ext cx="0" cy="3397599"/>
          </a:xfrm>
          <a:prstGeom prst="line">
            <a:avLst/>
          </a:prstGeom>
          <a:ln w="19050">
            <a:solidFill>
              <a:schemeClr val="bg2">
                <a:lumMod val="50000"/>
              </a:schemeClr>
            </a:solidFill>
            <a:prstDash val="dashDot"/>
          </a:ln>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4C079F10-9D11-3248-BCBC-BB790945F095}"/>
              </a:ext>
            </a:extLst>
          </p:cNvPr>
          <p:cNvCxnSpPr>
            <a:cxnSpLocks/>
          </p:cNvCxnSpPr>
          <p:nvPr/>
        </p:nvCxnSpPr>
        <p:spPr>
          <a:xfrm flipV="1">
            <a:off x="8404783" y="5077664"/>
            <a:ext cx="3778418" cy="40680"/>
          </a:xfrm>
          <a:prstGeom prst="line">
            <a:avLst/>
          </a:prstGeom>
          <a:ln w="19050">
            <a:solidFill>
              <a:schemeClr val="bg2">
                <a:lumMod val="50000"/>
              </a:schemeClr>
            </a:solidFill>
            <a:prstDash val="dashDot"/>
          </a:ln>
        </p:spPr>
        <p:style>
          <a:lnRef idx="1">
            <a:schemeClr val="dk1"/>
          </a:lnRef>
          <a:fillRef idx="0">
            <a:schemeClr val="dk1"/>
          </a:fillRef>
          <a:effectRef idx="0">
            <a:schemeClr val="dk1"/>
          </a:effectRef>
          <a:fontRef idx="minor">
            <a:schemeClr val="tx1"/>
          </a:fontRef>
        </p:style>
      </p:cxnSp>
      <p:sp>
        <p:nvSpPr>
          <p:cNvPr id="113" name="Rectangle 112">
            <a:extLst>
              <a:ext uri="{FF2B5EF4-FFF2-40B4-BE49-F238E27FC236}">
                <a16:creationId xmlns:a16="http://schemas.microsoft.com/office/drawing/2014/main" id="{73F5981E-EEDE-014A-B552-391157AA3F52}"/>
              </a:ext>
            </a:extLst>
          </p:cNvPr>
          <p:cNvSpPr/>
          <p:nvPr/>
        </p:nvSpPr>
        <p:spPr>
          <a:xfrm>
            <a:off x="10293992" y="3668648"/>
            <a:ext cx="1756041" cy="1223412"/>
          </a:xfrm>
          <a:prstGeom prst="rect">
            <a:avLst/>
          </a:prstGeom>
        </p:spPr>
        <p:txBody>
          <a:bodyPr wrap="square" rIns="0">
            <a:spAutoFit/>
          </a:bodyPr>
          <a:lstStyle/>
          <a:p>
            <a:r>
              <a:rPr lang="en-CA" sz="1050" dirty="0"/>
              <a:t>Clara returns to her Profile She and sees that there are other fields where she can add to her profile, like the others, but they do not appear to be as important, so she will come back later.</a:t>
            </a:r>
            <a:endParaRPr lang="en-CA" sz="1000" dirty="0"/>
          </a:p>
        </p:txBody>
      </p:sp>
      <p:sp>
        <p:nvSpPr>
          <p:cNvPr id="114" name="Rectangle 113">
            <a:extLst>
              <a:ext uri="{FF2B5EF4-FFF2-40B4-BE49-F238E27FC236}">
                <a16:creationId xmlns:a16="http://schemas.microsoft.com/office/drawing/2014/main" id="{94C56626-CAEB-074C-AC9E-158F5B98911D}"/>
              </a:ext>
            </a:extLst>
          </p:cNvPr>
          <p:cNvSpPr/>
          <p:nvPr/>
        </p:nvSpPr>
        <p:spPr>
          <a:xfrm>
            <a:off x="10377976" y="5205367"/>
            <a:ext cx="1756041" cy="1384995"/>
          </a:xfrm>
          <a:prstGeom prst="rect">
            <a:avLst/>
          </a:prstGeom>
        </p:spPr>
        <p:txBody>
          <a:bodyPr wrap="square" rIns="0">
            <a:spAutoFit/>
          </a:bodyPr>
          <a:lstStyle/>
          <a:p>
            <a:r>
              <a:rPr lang="en-CA" sz="1050" dirty="0"/>
              <a:t>Clara’s Manager logs into </a:t>
            </a:r>
            <a:r>
              <a:rPr lang="en-CA" sz="1050"/>
              <a:t>her Profiles </a:t>
            </a:r>
            <a:r>
              <a:rPr lang="en-CA" sz="1050" dirty="0"/>
              <a:t>Dashboard later that afternoon. She sees 5 new notifications. On the notification page, she sees Clara has filled out the </a:t>
            </a:r>
            <a:r>
              <a:rPr lang="en-CA" sz="1050" b="1" dirty="0"/>
              <a:t>mandatory</a:t>
            </a:r>
            <a:r>
              <a:rPr lang="en-CA" sz="1050" dirty="0"/>
              <a:t> profile requirements. </a:t>
            </a:r>
            <a:endParaRPr lang="en-CA" sz="1000" dirty="0"/>
          </a:p>
        </p:txBody>
      </p:sp>
    </p:spTree>
    <p:extLst>
      <p:ext uri="{BB962C8B-B14F-4D97-AF65-F5344CB8AC3E}">
        <p14:creationId xmlns:p14="http://schemas.microsoft.com/office/powerpoint/2010/main" val="2084088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93" descr="A picture containing text, map&#10;&#10;Description generated with very high confidence">
            <a:extLst>
              <a:ext uri="{FF2B5EF4-FFF2-40B4-BE49-F238E27FC236}">
                <a16:creationId xmlns:a16="http://schemas.microsoft.com/office/drawing/2014/main" id="{89FCB51C-290B-4059-9039-158F961EA8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7877" y="3495308"/>
            <a:ext cx="2424258" cy="2187199"/>
          </a:xfrm>
          <a:prstGeom prst="rect">
            <a:avLst/>
          </a:prstGeom>
        </p:spPr>
      </p:pic>
      <p:cxnSp>
        <p:nvCxnSpPr>
          <p:cNvPr id="75" name="Straight Connector 74">
            <a:extLst>
              <a:ext uri="{FF2B5EF4-FFF2-40B4-BE49-F238E27FC236}">
                <a16:creationId xmlns:a16="http://schemas.microsoft.com/office/drawing/2014/main" id="{55096E62-7F0B-4C36-A37E-4442CFB3E1BB}"/>
              </a:ext>
            </a:extLst>
          </p:cNvPr>
          <p:cNvCxnSpPr>
            <a:cxnSpLocks/>
          </p:cNvCxnSpPr>
          <p:nvPr/>
        </p:nvCxnSpPr>
        <p:spPr>
          <a:xfrm>
            <a:off x="9213560" y="3460401"/>
            <a:ext cx="0" cy="3394581"/>
          </a:xfrm>
          <a:prstGeom prst="line">
            <a:avLst/>
          </a:prstGeom>
          <a:ln w="19050">
            <a:solidFill>
              <a:schemeClr val="bg2">
                <a:lumMod val="50000"/>
              </a:schemeClr>
            </a:solidFill>
            <a:prstDash val="dashDot"/>
          </a:ln>
        </p:spPr>
        <p:style>
          <a:lnRef idx="1">
            <a:schemeClr val="dk1"/>
          </a:lnRef>
          <a:fillRef idx="0">
            <a:schemeClr val="dk1"/>
          </a:fillRef>
          <a:effectRef idx="0">
            <a:schemeClr val="dk1"/>
          </a:effectRef>
          <a:fontRef idx="minor">
            <a:schemeClr val="tx1"/>
          </a:fontRef>
        </p:style>
      </p:cxnSp>
      <p:pic>
        <p:nvPicPr>
          <p:cNvPr id="71" name="Picture 70">
            <a:extLst>
              <a:ext uri="{FF2B5EF4-FFF2-40B4-BE49-F238E27FC236}">
                <a16:creationId xmlns:a16="http://schemas.microsoft.com/office/drawing/2014/main" id="{D2248CD8-54E6-4BB0-A876-172F21B02B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362" y="4657063"/>
            <a:ext cx="2227262" cy="2022997"/>
          </a:xfrm>
          <a:prstGeom prst="rect">
            <a:avLst/>
          </a:prstGeom>
        </p:spPr>
      </p:pic>
      <p:cxnSp>
        <p:nvCxnSpPr>
          <p:cNvPr id="66" name="Straight Connector 65">
            <a:extLst>
              <a:ext uri="{FF2B5EF4-FFF2-40B4-BE49-F238E27FC236}">
                <a16:creationId xmlns:a16="http://schemas.microsoft.com/office/drawing/2014/main" id="{3DD2B495-68E9-4B36-AFD5-6079731B06EE}"/>
              </a:ext>
            </a:extLst>
          </p:cNvPr>
          <p:cNvCxnSpPr>
            <a:cxnSpLocks/>
          </p:cNvCxnSpPr>
          <p:nvPr/>
        </p:nvCxnSpPr>
        <p:spPr>
          <a:xfrm>
            <a:off x="2570535" y="3463419"/>
            <a:ext cx="0" cy="3394581"/>
          </a:xfrm>
          <a:prstGeom prst="line">
            <a:avLst/>
          </a:prstGeom>
          <a:ln w="19050">
            <a:solidFill>
              <a:schemeClr val="bg2">
                <a:lumMod val="50000"/>
              </a:schemeClr>
            </a:solidFill>
            <a:prstDash val="dashDot"/>
          </a:ln>
        </p:spPr>
        <p:style>
          <a:lnRef idx="1">
            <a:schemeClr val="dk1"/>
          </a:lnRef>
          <a:fillRef idx="0">
            <a:schemeClr val="dk1"/>
          </a:fillRef>
          <a:effectRef idx="0">
            <a:schemeClr val="dk1"/>
          </a:effectRef>
          <a:fontRef idx="minor">
            <a:schemeClr val="tx1"/>
          </a:fontRef>
        </p:style>
      </p:cxnSp>
      <p:cxnSp>
        <p:nvCxnSpPr>
          <p:cNvPr id="2" name="Straight Connector 1">
            <a:extLst>
              <a:ext uri="{FF2B5EF4-FFF2-40B4-BE49-F238E27FC236}">
                <a16:creationId xmlns:a16="http://schemas.microsoft.com/office/drawing/2014/main" id="{ACEF1B5D-FFE2-104F-9802-1A5438241D9F}"/>
              </a:ext>
            </a:extLst>
          </p:cNvPr>
          <p:cNvCxnSpPr>
            <a:cxnSpLocks/>
          </p:cNvCxnSpPr>
          <p:nvPr/>
        </p:nvCxnSpPr>
        <p:spPr>
          <a:xfrm>
            <a:off x="2560903" y="955200"/>
            <a:ext cx="0" cy="2505201"/>
          </a:xfrm>
          <a:prstGeom prst="line">
            <a:avLst/>
          </a:prstGeom>
          <a:ln w="19050">
            <a:solidFill>
              <a:schemeClr val="bg2">
                <a:lumMod val="50000"/>
              </a:schemeClr>
            </a:solidFill>
            <a:prstDash val="dashDot"/>
          </a:ln>
        </p:spPr>
        <p:style>
          <a:lnRef idx="1">
            <a:schemeClr val="dk1"/>
          </a:lnRef>
          <a:fillRef idx="0">
            <a:schemeClr val="dk1"/>
          </a:fillRef>
          <a:effectRef idx="0">
            <a:schemeClr val="dk1"/>
          </a:effectRef>
          <a:fontRef idx="minor">
            <a:schemeClr val="tx1"/>
          </a:fontRef>
        </p:style>
      </p:cxnSp>
      <p:cxnSp>
        <p:nvCxnSpPr>
          <p:cNvPr id="3" name="Straight Connector 2">
            <a:extLst>
              <a:ext uri="{FF2B5EF4-FFF2-40B4-BE49-F238E27FC236}">
                <a16:creationId xmlns:a16="http://schemas.microsoft.com/office/drawing/2014/main" id="{584F76CB-DE1F-5F43-B190-683D8E239720}"/>
              </a:ext>
            </a:extLst>
          </p:cNvPr>
          <p:cNvCxnSpPr/>
          <p:nvPr/>
        </p:nvCxnSpPr>
        <p:spPr>
          <a:xfrm>
            <a:off x="266081" y="3460401"/>
            <a:ext cx="118803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6" name="Object 5">
            <a:extLst>
              <a:ext uri="{FF2B5EF4-FFF2-40B4-BE49-F238E27FC236}">
                <a16:creationId xmlns:a16="http://schemas.microsoft.com/office/drawing/2014/main" id="{43AE51AF-4880-4F86-BB4D-AE8CC373E298}"/>
              </a:ext>
            </a:extLst>
          </p:cNvPr>
          <p:cNvGraphicFramePr>
            <a:graphicFrameLocks noChangeAspect="1"/>
          </p:cNvGraphicFramePr>
          <p:nvPr>
            <p:extLst>
              <p:ext uri="{D42A27DB-BD31-4B8C-83A1-F6EECF244321}">
                <p14:modId xmlns:p14="http://schemas.microsoft.com/office/powerpoint/2010/main" val="3703788663"/>
              </p:ext>
            </p:extLst>
          </p:nvPr>
        </p:nvGraphicFramePr>
        <p:xfrm>
          <a:off x="213176" y="815169"/>
          <a:ext cx="2088873" cy="1817264"/>
        </p:xfrm>
        <a:graphic>
          <a:graphicData uri="http://schemas.openxmlformats.org/presentationml/2006/ole">
            <mc:AlternateContent xmlns:mc="http://schemas.openxmlformats.org/markup-compatibility/2006">
              <mc:Choice xmlns:v="urn:schemas-microsoft-com:vml" Requires="v">
                <p:oleObj spid="_x0000_s1118" r:id="rId5" imgW="3553560" imgH="3090240" progId="">
                  <p:embed/>
                </p:oleObj>
              </mc:Choice>
              <mc:Fallback>
                <p:oleObj r:id="rId5" imgW="3553560" imgH="3090240" progId="">
                  <p:embed/>
                  <p:pic>
                    <p:nvPicPr>
                      <p:cNvPr id="0" name=""/>
                      <p:cNvPicPr/>
                      <p:nvPr/>
                    </p:nvPicPr>
                    <p:blipFill>
                      <a:blip r:embed="rId6"/>
                      <a:stretch>
                        <a:fillRect/>
                      </a:stretch>
                    </p:blipFill>
                    <p:spPr>
                      <a:xfrm>
                        <a:off x="213176" y="815169"/>
                        <a:ext cx="2088873" cy="1817264"/>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7C181B66-9630-4FFD-B848-EB82A0737DA3}"/>
              </a:ext>
            </a:extLst>
          </p:cNvPr>
          <p:cNvSpPr txBox="1"/>
          <p:nvPr/>
        </p:nvSpPr>
        <p:spPr>
          <a:xfrm>
            <a:off x="188885" y="100631"/>
            <a:ext cx="10902462" cy="461665"/>
          </a:xfrm>
          <a:prstGeom prst="rect">
            <a:avLst/>
          </a:prstGeom>
          <a:noFill/>
        </p:spPr>
        <p:txBody>
          <a:bodyPr wrap="square" rtlCol="0">
            <a:spAutoFit/>
          </a:bodyPr>
          <a:lstStyle/>
          <a:p>
            <a:r>
              <a:rPr lang="en-CA" sz="2400" b="1" dirty="0"/>
              <a:t>Profile as a Service Scenario Two</a:t>
            </a:r>
            <a:endParaRPr lang="en-CA" sz="2400" dirty="0"/>
          </a:p>
        </p:txBody>
      </p:sp>
      <p:sp>
        <p:nvSpPr>
          <p:cNvPr id="8" name="TextBox 7">
            <a:extLst>
              <a:ext uri="{FF2B5EF4-FFF2-40B4-BE49-F238E27FC236}">
                <a16:creationId xmlns:a16="http://schemas.microsoft.com/office/drawing/2014/main" id="{A0D10B4E-1D21-4011-BE49-231763BA1A73}"/>
              </a:ext>
            </a:extLst>
          </p:cNvPr>
          <p:cNvSpPr txBox="1"/>
          <p:nvPr/>
        </p:nvSpPr>
        <p:spPr>
          <a:xfrm>
            <a:off x="188885" y="493535"/>
            <a:ext cx="5360128" cy="369332"/>
          </a:xfrm>
          <a:prstGeom prst="rect">
            <a:avLst/>
          </a:prstGeom>
          <a:noFill/>
        </p:spPr>
        <p:txBody>
          <a:bodyPr wrap="square" rtlCol="0">
            <a:spAutoFit/>
          </a:bodyPr>
          <a:lstStyle/>
          <a:p>
            <a:r>
              <a:rPr lang="en-CA" b="1" dirty="0"/>
              <a:t>Jeans 1</a:t>
            </a:r>
            <a:r>
              <a:rPr lang="en-CA" b="1" baseline="30000" dirty="0"/>
              <a:t>st</a:t>
            </a:r>
            <a:r>
              <a:rPr lang="en-CA" b="1" dirty="0"/>
              <a:t> Day at his new </a:t>
            </a:r>
            <a:r>
              <a:rPr lang="en-CA" b="1" dirty="0" err="1"/>
              <a:t>GoC</a:t>
            </a:r>
            <a:r>
              <a:rPr lang="en-CA" b="1" dirty="0"/>
              <a:t> posting</a:t>
            </a:r>
            <a:endParaRPr lang="en-CA" sz="1600" b="1" dirty="0"/>
          </a:p>
        </p:txBody>
      </p:sp>
      <p:sp>
        <p:nvSpPr>
          <p:cNvPr id="9" name="Rectangle 8">
            <a:extLst>
              <a:ext uri="{FF2B5EF4-FFF2-40B4-BE49-F238E27FC236}">
                <a16:creationId xmlns:a16="http://schemas.microsoft.com/office/drawing/2014/main" id="{668ADDEB-AC04-493B-8BED-A683C8B4C311}"/>
              </a:ext>
            </a:extLst>
          </p:cNvPr>
          <p:cNvSpPr/>
          <p:nvPr/>
        </p:nvSpPr>
        <p:spPr>
          <a:xfrm>
            <a:off x="172194" y="2591139"/>
            <a:ext cx="2294781" cy="646331"/>
          </a:xfrm>
          <a:prstGeom prst="rect">
            <a:avLst/>
          </a:prstGeom>
        </p:spPr>
        <p:txBody>
          <a:bodyPr wrap="square">
            <a:spAutoFit/>
          </a:bodyPr>
          <a:lstStyle/>
          <a:p>
            <a:r>
              <a:rPr lang="en-CA" sz="1200" dirty="0"/>
              <a:t>Jean just switched ministries (from TBS to DND) because he got a promotion by moving to DND</a:t>
            </a:r>
          </a:p>
        </p:txBody>
      </p:sp>
      <p:graphicFrame>
        <p:nvGraphicFramePr>
          <p:cNvPr id="11" name="Object 10">
            <a:extLst>
              <a:ext uri="{FF2B5EF4-FFF2-40B4-BE49-F238E27FC236}">
                <a16:creationId xmlns:a16="http://schemas.microsoft.com/office/drawing/2014/main" id="{C7D7EE57-035F-4048-8068-1CD2E638E678}"/>
              </a:ext>
            </a:extLst>
          </p:cNvPr>
          <p:cNvGraphicFramePr>
            <a:graphicFrameLocks noChangeAspect="1"/>
          </p:cNvGraphicFramePr>
          <p:nvPr>
            <p:extLst>
              <p:ext uri="{D42A27DB-BD31-4B8C-83A1-F6EECF244321}">
                <p14:modId xmlns:p14="http://schemas.microsoft.com/office/powerpoint/2010/main" val="274198789"/>
              </p:ext>
            </p:extLst>
          </p:nvPr>
        </p:nvGraphicFramePr>
        <p:xfrm>
          <a:off x="2960247" y="986072"/>
          <a:ext cx="1765342" cy="1556667"/>
        </p:xfrm>
        <a:graphic>
          <a:graphicData uri="http://schemas.openxmlformats.org/presentationml/2006/ole">
            <mc:AlternateContent xmlns:mc="http://schemas.openxmlformats.org/markup-compatibility/2006">
              <mc:Choice xmlns:v="urn:schemas-microsoft-com:vml" Requires="v">
                <p:oleObj spid="_x0000_s1119" r:id="rId7" imgW="3504600" imgH="3090240" progId="">
                  <p:embed/>
                </p:oleObj>
              </mc:Choice>
              <mc:Fallback>
                <p:oleObj r:id="rId7" imgW="3504600" imgH="3090240" progId="">
                  <p:embed/>
                  <p:pic>
                    <p:nvPicPr>
                      <p:cNvPr id="0" name=""/>
                      <p:cNvPicPr/>
                      <p:nvPr/>
                    </p:nvPicPr>
                    <p:blipFill>
                      <a:blip r:embed="rId8"/>
                      <a:stretch>
                        <a:fillRect/>
                      </a:stretch>
                    </p:blipFill>
                    <p:spPr>
                      <a:xfrm>
                        <a:off x="2960247" y="986072"/>
                        <a:ext cx="1765342" cy="1556667"/>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A63E80DA-F236-45BD-AC7E-F158C7C90C52}"/>
              </a:ext>
            </a:extLst>
          </p:cNvPr>
          <p:cNvSpPr/>
          <p:nvPr/>
        </p:nvSpPr>
        <p:spPr>
          <a:xfrm>
            <a:off x="2614095" y="2517569"/>
            <a:ext cx="2443678" cy="830997"/>
          </a:xfrm>
          <a:prstGeom prst="rect">
            <a:avLst/>
          </a:prstGeom>
        </p:spPr>
        <p:txBody>
          <a:bodyPr wrap="square">
            <a:spAutoFit/>
          </a:bodyPr>
          <a:lstStyle/>
          <a:p>
            <a:r>
              <a:rPr lang="en-CA" sz="1200" dirty="0"/>
              <a:t>Jean’s job description &amp; job title has changed from Administrator to Senior Administrator, as well as who he reports to in the org chart. </a:t>
            </a:r>
          </a:p>
        </p:txBody>
      </p:sp>
      <p:cxnSp>
        <p:nvCxnSpPr>
          <p:cNvPr id="12" name="Straight Connector 11">
            <a:extLst>
              <a:ext uri="{FF2B5EF4-FFF2-40B4-BE49-F238E27FC236}">
                <a16:creationId xmlns:a16="http://schemas.microsoft.com/office/drawing/2014/main" id="{2EC152BA-EB65-48B2-88E6-78A93CFC4066}"/>
              </a:ext>
            </a:extLst>
          </p:cNvPr>
          <p:cNvCxnSpPr>
            <a:cxnSpLocks/>
          </p:cNvCxnSpPr>
          <p:nvPr/>
        </p:nvCxnSpPr>
        <p:spPr>
          <a:xfrm>
            <a:off x="5057773" y="44733"/>
            <a:ext cx="0" cy="3460401"/>
          </a:xfrm>
          <a:prstGeom prst="line">
            <a:avLst/>
          </a:prstGeom>
          <a:ln w="19050">
            <a:solidFill>
              <a:schemeClr val="bg2">
                <a:lumMod val="50000"/>
              </a:schemeClr>
            </a:solidFill>
            <a:prstDash val="dashDot"/>
          </a:ln>
        </p:spPr>
        <p:style>
          <a:lnRef idx="1">
            <a:schemeClr val="dk1"/>
          </a:lnRef>
          <a:fillRef idx="0">
            <a:schemeClr val="dk1"/>
          </a:fillRef>
          <a:effectRef idx="0">
            <a:schemeClr val="dk1"/>
          </a:effectRef>
          <a:fontRef idx="minor">
            <a:schemeClr val="tx1"/>
          </a:fontRef>
        </p:style>
      </p:cxnSp>
      <p:pic>
        <p:nvPicPr>
          <p:cNvPr id="16" name="Picture 15">
            <a:extLst>
              <a:ext uri="{FF2B5EF4-FFF2-40B4-BE49-F238E27FC236}">
                <a16:creationId xmlns:a16="http://schemas.microsoft.com/office/drawing/2014/main" id="{AAC4D5F7-D758-4355-861B-F86EEA41582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29050" y="4777378"/>
            <a:ext cx="2234146" cy="2035889"/>
          </a:xfrm>
          <a:prstGeom prst="rect">
            <a:avLst/>
          </a:prstGeom>
        </p:spPr>
      </p:pic>
      <p:pic>
        <p:nvPicPr>
          <p:cNvPr id="52" name="Picture 51">
            <a:extLst>
              <a:ext uri="{FF2B5EF4-FFF2-40B4-BE49-F238E27FC236}">
                <a16:creationId xmlns:a16="http://schemas.microsoft.com/office/drawing/2014/main" id="{A23185CF-9085-400C-96FB-D107EEA5A8E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46179" y="1699991"/>
            <a:ext cx="1877678" cy="1722034"/>
          </a:xfrm>
          <a:prstGeom prst="rect">
            <a:avLst/>
          </a:prstGeom>
        </p:spPr>
      </p:pic>
      <p:sp>
        <p:nvSpPr>
          <p:cNvPr id="54" name="Rectangle 53">
            <a:extLst>
              <a:ext uri="{FF2B5EF4-FFF2-40B4-BE49-F238E27FC236}">
                <a16:creationId xmlns:a16="http://schemas.microsoft.com/office/drawing/2014/main" id="{3AAEC38C-188A-4A36-AF82-4093A4A8395C}"/>
              </a:ext>
            </a:extLst>
          </p:cNvPr>
          <p:cNvSpPr/>
          <p:nvPr/>
        </p:nvSpPr>
        <p:spPr>
          <a:xfrm>
            <a:off x="6642989" y="114998"/>
            <a:ext cx="2010309" cy="1384995"/>
          </a:xfrm>
          <a:prstGeom prst="rect">
            <a:avLst/>
          </a:prstGeom>
        </p:spPr>
        <p:txBody>
          <a:bodyPr wrap="square">
            <a:spAutoFit/>
          </a:bodyPr>
          <a:lstStyle/>
          <a:p>
            <a:r>
              <a:rPr lang="en-CA" sz="1200" dirty="0"/>
              <a:t>Jean refers to a note he made before his old TBS email account was closed. It has his new DND username &amp; password so he could log into his new DND machine &amp; the DND network  </a:t>
            </a:r>
          </a:p>
        </p:txBody>
      </p:sp>
      <p:pic>
        <p:nvPicPr>
          <p:cNvPr id="55" name="Picture 54" descr="A picture containing text&#10;&#10;Description generated with very high confidence">
            <a:extLst>
              <a:ext uri="{FF2B5EF4-FFF2-40B4-BE49-F238E27FC236}">
                <a16:creationId xmlns:a16="http://schemas.microsoft.com/office/drawing/2014/main" id="{1A98485D-F0E6-45BA-9524-157C92F097D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677846" y="567691"/>
            <a:ext cx="2559512" cy="2346613"/>
          </a:xfrm>
          <a:prstGeom prst="rect">
            <a:avLst/>
          </a:prstGeom>
        </p:spPr>
      </p:pic>
      <p:pic>
        <p:nvPicPr>
          <p:cNvPr id="56" name="Picture 55">
            <a:extLst>
              <a:ext uri="{FF2B5EF4-FFF2-40B4-BE49-F238E27FC236}">
                <a16:creationId xmlns:a16="http://schemas.microsoft.com/office/drawing/2014/main" id="{1F6A76E3-3427-4F5A-BF74-8FD28A2D0839}"/>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94080" y="114998"/>
            <a:ext cx="1455194" cy="1357249"/>
          </a:xfrm>
          <a:prstGeom prst="rect">
            <a:avLst/>
          </a:prstGeom>
        </p:spPr>
      </p:pic>
      <p:cxnSp>
        <p:nvCxnSpPr>
          <p:cNvPr id="61" name="Straight Connector 60">
            <a:extLst>
              <a:ext uri="{FF2B5EF4-FFF2-40B4-BE49-F238E27FC236}">
                <a16:creationId xmlns:a16="http://schemas.microsoft.com/office/drawing/2014/main" id="{EB050B26-0B72-4EA2-99B7-16D7E9520A6B}"/>
              </a:ext>
            </a:extLst>
          </p:cNvPr>
          <p:cNvCxnSpPr>
            <a:cxnSpLocks/>
          </p:cNvCxnSpPr>
          <p:nvPr/>
        </p:nvCxnSpPr>
        <p:spPr>
          <a:xfrm>
            <a:off x="8567352" y="25682"/>
            <a:ext cx="0" cy="3460401"/>
          </a:xfrm>
          <a:prstGeom prst="line">
            <a:avLst/>
          </a:prstGeom>
          <a:ln w="19050">
            <a:solidFill>
              <a:schemeClr val="bg2">
                <a:lumMod val="50000"/>
              </a:schemeClr>
            </a:solidFill>
            <a:prstDash val="dashDot"/>
          </a:ln>
        </p:spPr>
        <p:style>
          <a:lnRef idx="1">
            <a:schemeClr val="dk1"/>
          </a:lnRef>
          <a:fillRef idx="0">
            <a:schemeClr val="dk1"/>
          </a:fillRef>
          <a:effectRef idx="0">
            <a:schemeClr val="dk1"/>
          </a:effectRef>
          <a:fontRef idx="minor">
            <a:schemeClr val="tx1"/>
          </a:fontRef>
        </p:style>
      </p:cxnSp>
      <p:sp>
        <p:nvSpPr>
          <p:cNvPr id="62" name="Rectangle 61">
            <a:extLst>
              <a:ext uri="{FF2B5EF4-FFF2-40B4-BE49-F238E27FC236}">
                <a16:creationId xmlns:a16="http://schemas.microsoft.com/office/drawing/2014/main" id="{AC190028-6A2F-4B87-9D1F-C79A4A50E208}"/>
              </a:ext>
            </a:extLst>
          </p:cNvPr>
          <p:cNvSpPr/>
          <p:nvPr/>
        </p:nvSpPr>
        <p:spPr>
          <a:xfrm>
            <a:off x="6964025" y="1794223"/>
            <a:ext cx="1570788" cy="1384995"/>
          </a:xfrm>
          <a:prstGeom prst="rect">
            <a:avLst/>
          </a:prstGeom>
        </p:spPr>
        <p:txBody>
          <a:bodyPr wrap="square">
            <a:spAutoFit/>
          </a:bodyPr>
          <a:lstStyle/>
          <a:p>
            <a:r>
              <a:rPr lang="en-CA" sz="1200" dirty="0"/>
              <a:t>Jean logs into the DND network and changes his password to something he remembers. Now he can get his email, and start working!</a:t>
            </a:r>
          </a:p>
        </p:txBody>
      </p:sp>
      <p:sp>
        <p:nvSpPr>
          <p:cNvPr id="65" name="Rectangle 64">
            <a:extLst>
              <a:ext uri="{FF2B5EF4-FFF2-40B4-BE49-F238E27FC236}">
                <a16:creationId xmlns:a16="http://schemas.microsoft.com/office/drawing/2014/main" id="{B2135F32-5820-4B5C-BB40-1BDE1AF8D0C7}"/>
              </a:ext>
            </a:extLst>
          </p:cNvPr>
          <p:cNvSpPr/>
          <p:nvPr/>
        </p:nvSpPr>
        <p:spPr>
          <a:xfrm>
            <a:off x="8599893" y="125520"/>
            <a:ext cx="3477038" cy="461665"/>
          </a:xfrm>
          <a:prstGeom prst="rect">
            <a:avLst/>
          </a:prstGeom>
        </p:spPr>
        <p:txBody>
          <a:bodyPr wrap="square">
            <a:spAutoFit/>
          </a:bodyPr>
          <a:lstStyle/>
          <a:p>
            <a:r>
              <a:rPr lang="en-CA" sz="1200" dirty="0"/>
              <a:t>Jean checks his email and notices he has no meetings and no immediate work to attend to.</a:t>
            </a:r>
          </a:p>
        </p:txBody>
      </p:sp>
      <p:sp>
        <p:nvSpPr>
          <p:cNvPr id="73" name="Rectangle 72">
            <a:extLst>
              <a:ext uri="{FF2B5EF4-FFF2-40B4-BE49-F238E27FC236}">
                <a16:creationId xmlns:a16="http://schemas.microsoft.com/office/drawing/2014/main" id="{4C6EC00A-1884-4460-8B31-5E7D368F65D9}"/>
              </a:ext>
            </a:extLst>
          </p:cNvPr>
          <p:cNvSpPr/>
          <p:nvPr/>
        </p:nvSpPr>
        <p:spPr>
          <a:xfrm>
            <a:off x="105203" y="3582457"/>
            <a:ext cx="2361767" cy="1015663"/>
          </a:xfrm>
          <a:prstGeom prst="rect">
            <a:avLst/>
          </a:prstGeom>
          <a:solidFill>
            <a:schemeClr val="bg1"/>
          </a:solidFill>
        </p:spPr>
        <p:txBody>
          <a:bodyPr wrap="square">
            <a:spAutoFit/>
          </a:bodyPr>
          <a:lstStyle/>
          <a:p>
            <a:r>
              <a:rPr lang="en-CA" sz="1200" dirty="0"/>
              <a:t>Jean used Collab to create his Profile when he was at TBS. So he opens up Collab on his browser and logs in with his TBS email &amp; Profile/Accounts password</a:t>
            </a:r>
          </a:p>
        </p:txBody>
      </p:sp>
      <p:cxnSp>
        <p:nvCxnSpPr>
          <p:cNvPr id="68" name="Straight Connector 67">
            <a:extLst>
              <a:ext uri="{FF2B5EF4-FFF2-40B4-BE49-F238E27FC236}">
                <a16:creationId xmlns:a16="http://schemas.microsoft.com/office/drawing/2014/main" id="{616E9798-962E-451C-8185-6E2937328BF6}"/>
              </a:ext>
            </a:extLst>
          </p:cNvPr>
          <p:cNvCxnSpPr>
            <a:cxnSpLocks/>
          </p:cNvCxnSpPr>
          <p:nvPr/>
        </p:nvCxnSpPr>
        <p:spPr>
          <a:xfrm>
            <a:off x="6096000" y="3460401"/>
            <a:ext cx="0" cy="3394581"/>
          </a:xfrm>
          <a:prstGeom prst="line">
            <a:avLst/>
          </a:prstGeom>
          <a:ln w="19050">
            <a:solidFill>
              <a:schemeClr val="bg2">
                <a:lumMod val="50000"/>
              </a:schemeClr>
            </a:solidFill>
            <a:prstDash val="dashDot"/>
          </a:ln>
        </p:spPr>
        <p:style>
          <a:lnRef idx="1">
            <a:schemeClr val="dk1"/>
          </a:lnRef>
          <a:fillRef idx="0">
            <a:schemeClr val="dk1"/>
          </a:fillRef>
          <a:effectRef idx="0">
            <a:schemeClr val="dk1"/>
          </a:effectRef>
          <a:fontRef idx="minor">
            <a:schemeClr val="tx1"/>
          </a:fontRef>
        </p:style>
      </p:cxnSp>
      <p:sp>
        <p:nvSpPr>
          <p:cNvPr id="17" name="Cloud 16">
            <a:extLst>
              <a:ext uri="{FF2B5EF4-FFF2-40B4-BE49-F238E27FC236}">
                <a16:creationId xmlns:a16="http://schemas.microsoft.com/office/drawing/2014/main" id="{8723809B-7563-40A7-AC60-07E9A27C0745}"/>
              </a:ext>
            </a:extLst>
          </p:cNvPr>
          <p:cNvSpPr/>
          <p:nvPr/>
        </p:nvSpPr>
        <p:spPr>
          <a:xfrm>
            <a:off x="9302620" y="1661346"/>
            <a:ext cx="2769575" cy="1754323"/>
          </a:xfrm>
          <a:prstGeom prst="cloud">
            <a:avLst/>
          </a:prstGeom>
          <a:solidFill>
            <a:schemeClr val="bg1"/>
          </a:solidFill>
          <a:ln w="158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180000" numCol="1" spcCol="0" rtlCol="0" fromWordArt="0" anchor="t" anchorCtr="0" forceAA="0" compatLnSpc="1">
            <a:prstTxWarp prst="textNoShape">
              <a:avLst/>
            </a:prstTxWarp>
            <a:noAutofit/>
          </a:bodyPr>
          <a:lstStyle/>
          <a:p>
            <a:pPr algn="ctr">
              <a:lnSpc>
                <a:spcPts val="1120"/>
              </a:lnSpc>
            </a:pPr>
            <a:r>
              <a:rPr lang="en-US" sz="900" dirty="0">
                <a:solidFill>
                  <a:schemeClr val="tx1"/>
                </a:solidFill>
                <a:latin typeface="Arial" panose="020B0604020202020204" pitchFamily="34" charset="0"/>
                <a:cs typeface="Arial" panose="020B0604020202020204" pitchFamily="34" charset="0"/>
              </a:rPr>
              <a:t>It’s my 1</a:t>
            </a:r>
            <a:r>
              <a:rPr lang="en-US" sz="900" baseline="30000" dirty="0">
                <a:solidFill>
                  <a:schemeClr val="tx1"/>
                </a:solidFill>
                <a:latin typeface="Arial" panose="020B0604020202020204" pitchFamily="34" charset="0"/>
                <a:cs typeface="Arial" panose="020B0604020202020204" pitchFamily="34" charset="0"/>
              </a:rPr>
              <a:t>st</a:t>
            </a:r>
            <a:r>
              <a:rPr lang="en-US" sz="900" dirty="0">
                <a:solidFill>
                  <a:schemeClr val="tx1"/>
                </a:solidFill>
                <a:latin typeface="Arial" panose="020B0604020202020204" pitchFamily="34" charset="0"/>
                <a:cs typeface="Arial" panose="020B0604020202020204" pitchFamily="34" charset="0"/>
              </a:rPr>
              <a:t> day, but I have no assigned projects. Now would be a good time to update my Profile to reflect all the new stuff regarding my new job. I need my old and new colleagues to know what’s going on, and how I can help!</a:t>
            </a:r>
          </a:p>
        </p:txBody>
      </p:sp>
      <p:sp>
        <p:nvSpPr>
          <p:cNvPr id="18" name="Oval 17">
            <a:extLst>
              <a:ext uri="{FF2B5EF4-FFF2-40B4-BE49-F238E27FC236}">
                <a16:creationId xmlns:a16="http://schemas.microsoft.com/office/drawing/2014/main" id="{FE772291-C354-4844-8078-E861B22005F1}"/>
              </a:ext>
            </a:extLst>
          </p:cNvPr>
          <p:cNvSpPr/>
          <p:nvPr/>
        </p:nvSpPr>
        <p:spPr>
          <a:xfrm>
            <a:off x="9545442" y="1852353"/>
            <a:ext cx="171309" cy="171440"/>
          </a:xfrm>
          <a:prstGeom prst="ellipse">
            <a:avLst/>
          </a:prstGeom>
          <a:solidFill>
            <a:schemeClr val="bg1"/>
          </a:solidFill>
          <a:ln w="158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180000" numCol="1" spcCol="0" rtlCol="0" fromWordArt="0" anchor="t" anchorCtr="0" forceAA="0" compatLnSpc="1">
            <a:prstTxWarp prst="textNoShape">
              <a:avLst/>
            </a:prstTxWarp>
            <a:noAutofit/>
          </a:bodyPr>
          <a:lstStyle/>
          <a:p>
            <a:pPr algn="ctr">
              <a:lnSpc>
                <a:spcPts val="1120"/>
              </a:lnSpc>
            </a:pPr>
            <a:r>
              <a:rPr lang="en-US" sz="900" dirty="0">
                <a:solidFill>
                  <a:schemeClr val="tx1"/>
                </a:solidFill>
                <a:latin typeface="Arial" panose="020B0604020202020204" pitchFamily="34" charset="0"/>
                <a:cs typeface="Arial" panose="020B0604020202020204" pitchFamily="34" charset="0"/>
              </a:rPr>
              <a:t> </a:t>
            </a:r>
          </a:p>
        </p:txBody>
      </p:sp>
      <p:sp>
        <p:nvSpPr>
          <p:cNvPr id="19" name="Oval 18">
            <a:extLst>
              <a:ext uri="{FF2B5EF4-FFF2-40B4-BE49-F238E27FC236}">
                <a16:creationId xmlns:a16="http://schemas.microsoft.com/office/drawing/2014/main" id="{2EF6B215-F9FF-4148-99A6-3000007CC777}"/>
              </a:ext>
            </a:extLst>
          </p:cNvPr>
          <p:cNvSpPr/>
          <p:nvPr/>
        </p:nvSpPr>
        <p:spPr>
          <a:xfrm>
            <a:off x="9521723" y="1788826"/>
            <a:ext cx="98631" cy="75692"/>
          </a:xfrm>
          <a:prstGeom prst="ellipse">
            <a:avLst/>
          </a:prstGeom>
          <a:solidFill>
            <a:schemeClr val="bg1"/>
          </a:solidFill>
          <a:ln w="158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180000" numCol="1" spcCol="0" rtlCol="0" fromWordArt="0" anchor="t" anchorCtr="0" forceAA="0" compatLnSpc="1">
            <a:prstTxWarp prst="textNoShape">
              <a:avLst/>
            </a:prstTxWarp>
            <a:noAutofit/>
          </a:bodyPr>
          <a:lstStyle/>
          <a:p>
            <a:pPr algn="ctr">
              <a:lnSpc>
                <a:spcPts val="1120"/>
              </a:lnSpc>
            </a:pPr>
            <a:endParaRPr lang="en-US" sz="900" dirty="0">
              <a:solidFill>
                <a:schemeClr val="tx1"/>
              </a:solidFill>
              <a:latin typeface="Arial" panose="020B0604020202020204" pitchFamily="34" charset="0"/>
              <a:cs typeface="Arial" panose="020B0604020202020204" pitchFamily="34" charset="0"/>
            </a:endParaRPr>
          </a:p>
        </p:txBody>
      </p:sp>
      <p:sp>
        <p:nvSpPr>
          <p:cNvPr id="74" name="Rectangle 73">
            <a:extLst>
              <a:ext uri="{FF2B5EF4-FFF2-40B4-BE49-F238E27FC236}">
                <a16:creationId xmlns:a16="http://schemas.microsoft.com/office/drawing/2014/main" id="{0EAD9464-579A-4A9A-9CDA-5968CAFD0531}"/>
              </a:ext>
            </a:extLst>
          </p:cNvPr>
          <p:cNvSpPr/>
          <p:nvPr/>
        </p:nvSpPr>
        <p:spPr>
          <a:xfrm>
            <a:off x="2673239" y="3549866"/>
            <a:ext cx="3251311" cy="1200329"/>
          </a:xfrm>
          <a:prstGeom prst="rect">
            <a:avLst/>
          </a:prstGeom>
          <a:solidFill>
            <a:schemeClr val="bg1"/>
          </a:solidFill>
        </p:spPr>
        <p:txBody>
          <a:bodyPr wrap="square">
            <a:spAutoFit/>
          </a:bodyPr>
          <a:lstStyle/>
          <a:p>
            <a:r>
              <a:rPr lang="en-CA" sz="1200" dirty="0"/>
              <a:t>Now he logged into Collab, Jean selects his avatar to access his profile. Jean chooses edit profile. Jean updates his new email address, job title, job description, Ministry and Department as well as who he reports to using all the relevant fields on the page.</a:t>
            </a:r>
          </a:p>
        </p:txBody>
      </p:sp>
      <p:cxnSp>
        <p:nvCxnSpPr>
          <p:cNvPr id="76" name="Straight Connector 75">
            <a:extLst>
              <a:ext uri="{FF2B5EF4-FFF2-40B4-BE49-F238E27FC236}">
                <a16:creationId xmlns:a16="http://schemas.microsoft.com/office/drawing/2014/main" id="{2CB684D0-E598-47B3-AA2B-0B9726347440}"/>
              </a:ext>
            </a:extLst>
          </p:cNvPr>
          <p:cNvCxnSpPr>
            <a:cxnSpLocks/>
          </p:cNvCxnSpPr>
          <p:nvPr/>
        </p:nvCxnSpPr>
        <p:spPr>
          <a:xfrm flipV="1">
            <a:off x="5057773" y="1635516"/>
            <a:ext cx="3531668" cy="1"/>
          </a:xfrm>
          <a:prstGeom prst="line">
            <a:avLst/>
          </a:prstGeom>
          <a:ln w="19050">
            <a:solidFill>
              <a:schemeClr val="bg2">
                <a:lumMod val="50000"/>
              </a:schemeClr>
            </a:solidFill>
            <a:prstDash val="dashDot"/>
          </a:ln>
        </p:spPr>
        <p:style>
          <a:lnRef idx="1">
            <a:schemeClr val="dk1"/>
          </a:lnRef>
          <a:fillRef idx="0">
            <a:schemeClr val="dk1"/>
          </a:fillRef>
          <a:effectRef idx="0">
            <a:schemeClr val="dk1"/>
          </a:effectRef>
          <a:fontRef idx="minor">
            <a:schemeClr val="tx1"/>
          </a:fontRef>
        </p:style>
      </p:cxnSp>
      <p:sp>
        <p:nvSpPr>
          <p:cNvPr id="79" name="Cloud 78">
            <a:extLst>
              <a:ext uri="{FF2B5EF4-FFF2-40B4-BE49-F238E27FC236}">
                <a16:creationId xmlns:a16="http://schemas.microsoft.com/office/drawing/2014/main" id="{60081B17-75ED-4FE4-AB95-00990B973B62}"/>
              </a:ext>
            </a:extLst>
          </p:cNvPr>
          <p:cNvSpPr/>
          <p:nvPr/>
        </p:nvSpPr>
        <p:spPr>
          <a:xfrm>
            <a:off x="2354428" y="4666627"/>
            <a:ext cx="2084149" cy="1924669"/>
          </a:xfrm>
          <a:prstGeom prst="cloud">
            <a:avLst/>
          </a:prstGeom>
          <a:solidFill>
            <a:schemeClr val="bg1"/>
          </a:solidFill>
          <a:ln w="158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180000" numCol="1" spcCol="0" rtlCol="0" fromWordArt="0" anchor="t" anchorCtr="0" forceAA="0" compatLnSpc="1">
            <a:prstTxWarp prst="textNoShape">
              <a:avLst/>
            </a:prstTxWarp>
            <a:noAutofit/>
          </a:bodyPr>
          <a:lstStyle/>
          <a:p>
            <a:pPr algn="ctr">
              <a:lnSpc>
                <a:spcPts val="1120"/>
              </a:lnSpc>
            </a:pPr>
            <a:endParaRPr lang="en-US" sz="900" dirty="0">
              <a:solidFill>
                <a:schemeClr val="tx1"/>
              </a:solidFill>
              <a:latin typeface="Arial" panose="020B0604020202020204" pitchFamily="34" charset="0"/>
              <a:cs typeface="Arial" panose="020B0604020202020204" pitchFamily="34" charset="0"/>
            </a:endParaRPr>
          </a:p>
        </p:txBody>
      </p:sp>
      <p:sp>
        <p:nvSpPr>
          <p:cNvPr id="80" name="Oval 79">
            <a:extLst>
              <a:ext uri="{FF2B5EF4-FFF2-40B4-BE49-F238E27FC236}">
                <a16:creationId xmlns:a16="http://schemas.microsoft.com/office/drawing/2014/main" id="{B1C005D9-1D80-4A76-9E09-3DC7242C587D}"/>
              </a:ext>
            </a:extLst>
          </p:cNvPr>
          <p:cNvSpPr/>
          <p:nvPr/>
        </p:nvSpPr>
        <p:spPr>
          <a:xfrm>
            <a:off x="4190887" y="4804663"/>
            <a:ext cx="210888" cy="198605"/>
          </a:xfrm>
          <a:prstGeom prst="ellipse">
            <a:avLst/>
          </a:prstGeom>
          <a:solidFill>
            <a:schemeClr val="bg1"/>
          </a:solidFill>
          <a:ln w="158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180000" numCol="1" spcCol="0" rtlCol="0" fromWordArt="0" anchor="t" anchorCtr="0" forceAA="0" compatLnSpc="1">
            <a:prstTxWarp prst="textNoShape">
              <a:avLst/>
            </a:prstTxWarp>
            <a:noAutofit/>
          </a:bodyPr>
          <a:lstStyle/>
          <a:p>
            <a:pPr algn="ctr">
              <a:lnSpc>
                <a:spcPts val="1120"/>
              </a:lnSpc>
            </a:pPr>
            <a:r>
              <a:rPr lang="en-US" sz="900" dirty="0">
                <a:solidFill>
                  <a:schemeClr val="tx1"/>
                </a:solidFill>
                <a:latin typeface="Arial" panose="020B0604020202020204" pitchFamily="34" charset="0"/>
                <a:cs typeface="Arial" panose="020B0604020202020204" pitchFamily="34" charset="0"/>
              </a:rPr>
              <a:t> </a:t>
            </a:r>
          </a:p>
        </p:txBody>
      </p:sp>
      <p:sp>
        <p:nvSpPr>
          <p:cNvPr id="81" name="Oval 80">
            <a:extLst>
              <a:ext uri="{FF2B5EF4-FFF2-40B4-BE49-F238E27FC236}">
                <a16:creationId xmlns:a16="http://schemas.microsoft.com/office/drawing/2014/main" id="{7E8C2E5F-DCA7-4F99-AE32-1C630BAD4D34}"/>
              </a:ext>
            </a:extLst>
          </p:cNvPr>
          <p:cNvSpPr/>
          <p:nvPr/>
        </p:nvSpPr>
        <p:spPr>
          <a:xfrm>
            <a:off x="4387202" y="4885682"/>
            <a:ext cx="118143" cy="124508"/>
          </a:xfrm>
          <a:prstGeom prst="ellipse">
            <a:avLst/>
          </a:prstGeom>
          <a:solidFill>
            <a:schemeClr val="bg1"/>
          </a:solidFill>
          <a:ln w="158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180000" numCol="1" spcCol="0" rtlCol="0" fromWordArt="0" anchor="t" anchorCtr="0" forceAA="0" compatLnSpc="1">
            <a:prstTxWarp prst="textNoShape">
              <a:avLst/>
            </a:prstTxWarp>
            <a:noAutofit/>
          </a:bodyPr>
          <a:lstStyle/>
          <a:p>
            <a:pPr algn="ctr">
              <a:lnSpc>
                <a:spcPts val="1120"/>
              </a:lnSpc>
            </a:pPr>
            <a:endParaRPr lang="en-US" sz="900" dirty="0">
              <a:solidFill>
                <a:schemeClr val="tx1"/>
              </a:solidFill>
              <a:latin typeface="Arial" panose="020B0604020202020204" pitchFamily="34" charset="0"/>
              <a:cs typeface="Arial" panose="020B0604020202020204" pitchFamily="34" charset="0"/>
            </a:endParaRPr>
          </a:p>
        </p:txBody>
      </p:sp>
      <p:pic>
        <p:nvPicPr>
          <p:cNvPr id="83" name="Picture 82" descr="A picture containing text&#10;&#10;Description generated with high confidence">
            <a:extLst>
              <a:ext uri="{FF2B5EF4-FFF2-40B4-BE49-F238E27FC236}">
                <a16:creationId xmlns:a16="http://schemas.microsoft.com/office/drawing/2014/main" id="{C99E0747-C112-468F-A01A-229307B369C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91680" y="5102523"/>
            <a:ext cx="1365806" cy="929579"/>
          </a:xfrm>
          <a:prstGeom prst="rect">
            <a:avLst/>
          </a:prstGeom>
        </p:spPr>
      </p:pic>
      <p:pic>
        <p:nvPicPr>
          <p:cNvPr id="88" name="Picture 87" descr="A picture containing text, map&#10;&#10;Description generated with very high confidence">
            <a:extLst>
              <a:ext uri="{FF2B5EF4-FFF2-40B4-BE49-F238E27FC236}">
                <a16:creationId xmlns:a16="http://schemas.microsoft.com/office/drawing/2014/main" id="{B681D11B-B353-4FDC-AF2E-49DB930BE43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307487" y="3549866"/>
            <a:ext cx="2734622" cy="2467214"/>
          </a:xfrm>
          <a:prstGeom prst="rect">
            <a:avLst/>
          </a:prstGeom>
        </p:spPr>
      </p:pic>
      <p:sp>
        <p:nvSpPr>
          <p:cNvPr id="89" name="Rectangle 88">
            <a:extLst>
              <a:ext uri="{FF2B5EF4-FFF2-40B4-BE49-F238E27FC236}">
                <a16:creationId xmlns:a16="http://schemas.microsoft.com/office/drawing/2014/main" id="{82977C73-AC5B-455A-83CF-86EAF1EBFC04}"/>
              </a:ext>
            </a:extLst>
          </p:cNvPr>
          <p:cNvSpPr/>
          <p:nvPr/>
        </p:nvSpPr>
        <p:spPr>
          <a:xfrm>
            <a:off x="6206274" y="6052434"/>
            <a:ext cx="2937726" cy="646331"/>
          </a:xfrm>
          <a:prstGeom prst="rect">
            <a:avLst/>
          </a:prstGeom>
          <a:solidFill>
            <a:schemeClr val="bg1"/>
          </a:solidFill>
        </p:spPr>
        <p:txBody>
          <a:bodyPr wrap="square">
            <a:spAutoFit/>
          </a:bodyPr>
          <a:lstStyle/>
          <a:p>
            <a:r>
              <a:rPr lang="en-CA" sz="1200" dirty="0"/>
              <a:t>Jean is happy with all the information he has changed, and chooses “Update Profile” &amp; chooses “Notify Colleagues/Community”.</a:t>
            </a:r>
          </a:p>
        </p:txBody>
      </p:sp>
      <p:sp>
        <p:nvSpPr>
          <p:cNvPr id="92" name="Cloud 91">
            <a:extLst>
              <a:ext uri="{FF2B5EF4-FFF2-40B4-BE49-F238E27FC236}">
                <a16:creationId xmlns:a16="http://schemas.microsoft.com/office/drawing/2014/main" id="{653A9B26-8730-4A80-8853-236B73030AA9}"/>
              </a:ext>
            </a:extLst>
          </p:cNvPr>
          <p:cNvSpPr/>
          <p:nvPr/>
        </p:nvSpPr>
        <p:spPr>
          <a:xfrm>
            <a:off x="9068047" y="4777378"/>
            <a:ext cx="3125088" cy="2060015"/>
          </a:xfrm>
          <a:prstGeom prst="cloud">
            <a:avLst/>
          </a:prstGeom>
          <a:solidFill>
            <a:schemeClr val="bg1"/>
          </a:solidFill>
          <a:ln w="158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180000" numCol="1" spcCol="0" rtlCol="0" fromWordArt="0" anchor="t" anchorCtr="0" forceAA="0" compatLnSpc="1">
            <a:prstTxWarp prst="textNoShape">
              <a:avLst/>
            </a:prstTxWarp>
            <a:noAutofit/>
          </a:bodyPr>
          <a:lstStyle/>
          <a:p>
            <a:pPr algn="ctr">
              <a:lnSpc>
                <a:spcPts val="1120"/>
              </a:lnSpc>
            </a:pPr>
            <a:r>
              <a:rPr lang="en-US" sz="900" dirty="0">
                <a:solidFill>
                  <a:schemeClr val="tx1"/>
                </a:solidFill>
                <a:latin typeface="Arial" panose="020B0604020202020204" pitchFamily="34" charset="0"/>
                <a:cs typeface="Arial" panose="020B0604020202020204" pitchFamily="34" charset="0"/>
              </a:rPr>
              <a:t>Excellent! It looks like the Profile changes I made on Collab have also appeared in Career Marketplace! Now my colleagues AND the public know about my new job, AND the Market place has my up-to-date job Profile in case someone has a new opportunity for me, or I decide to apply for a new opportunity</a:t>
            </a:r>
          </a:p>
        </p:txBody>
      </p:sp>
      <p:sp>
        <p:nvSpPr>
          <p:cNvPr id="95" name="Oval 94">
            <a:extLst>
              <a:ext uri="{FF2B5EF4-FFF2-40B4-BE49-F238E27FC236}">
                <a16:creationId xmlns:a16="http://schemas.microsoft.com/office/drawing/2014/main" id="{D8FDAAF6-5DAE-4C66-8F73-7791511407C0}"/>
              </a:ext>
            </a:extLst>
          </p:cNvPr>
          <p:cNvSpPr/>
          <p:nvPr/>
        </p:nvSpPr>
        <p:spPr>
          <a:xfrm>
            <a:off x="10127524" y="4801675"/>
            <a:ext cx="210888" cy="198605"/>
          </a:xfrm>
          <a:prstGeom prst="ellipse">
            <a:avLst/>
          </a:prstGeom>
          <a:solidFill>
            <a:schemeClr val="bg1"/>
          </a:solidFill>
          <a:ln w="158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180000" numCol="1" spcCol="0" rtlCol="0" fromWordArt="0" anchor="t" anchorCtr="0" forceAA="0" compatLnSpc="1">
            <a:prstTxWarp prst="textNoShape">
              <a:avLst/>
            </a:prstTxWarp>
            <a:noAutofit/>
          </a:bodyPr>
          <a:lstStyle/>
          <a:p>
            <a:pPr algn="ctr">
              <a:lnSpc>
                <a:spcPts val="1120"/>
              </a:lnSpc>
            </a:pPr>
            <a:r>
              <a:rPr lang="en-US" sz="900" dirty="0">
                <a:solidFill>
                  <a:schemeClr val="tx1"/>
                </a:solidFill>
                <a:latin typeface="Arial" panose="020B0604020202020204" pitchFamily="34" charset="0"/>
                <a:cs typeface="Arial" panose="020B0604020202020204" pitchFamily="34" charset="0"/>
              </a:rPr>
              <a:t> </a:t>
            </a:r>
          </a:p>
        </p:txBody>
      </p:sp>
      <p:sp>
        <p:nvSpPr>
          <p:cNvPr id="96" name="Oval 95">
            <a:extLst>
              <a:ext uri="{FF2B5EF4-FFF2-40B4-BE49-F238E27FC236}">
                <a16:creationId xmlns:a16="http://schemas.microsoft.com/office/drawing/2014/main" id="{18841C47-9562-4410-ABCC-E710BD2D5792}"/>
              </a:ext>
            </a:extLst>
          </p:cNvPr>
          <p:cNvSpPr/>
          <p:nvPr/>
        </p:nvSpPr>
        <p:spPr>
          <a:xfrm>
            <a:off x="10173896" y="4694164"/>
            <a:ext cx="118143" cy="124508"/>
          </a:xfrm>
          <a:prstGeom prst="ellipse">
            <a:avLst/>
          </a:prstGeom>
          <a:solidFill>
            <a:schemeClr val="bg1"/>
          </a:solidFill>
          <a:ln w="158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180000" numCol="1" spcCol="0" rtlCol="0" fromWordArt="0" anchor="t" anchorCtr="0" forceAA="0" compatLnSpc="1">
            <a:prstTxWarp prst="textNoShape">
              <a:avLst/>
            </a:prstTxWarp>
            <a:noAutofit/>
          </a:bodyPr>
          <a:lstStyle/>
          <a:p>
            <a:pPr algn="ctr">
              <a:lnSpc>
                <a:spcPts val="1120"/>
              </a:lnSpc>
            </a:pPr>
            <a:endParaRPr lang="en-US" sz="9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05537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descr="A picture containing text&#10;&#10;Description generated with very high confidence">
            <a:extLst>
              <a:ext uri="{FF2B5EF4-FFF2-40B4-BE49-F238E27FC236}">
                <a16:creationId xmlns:a16="http://schemas.microsoft.com/office/drawing/2014/main" id="{AE7E21AC-00A0-4386-BD84-14D3233FF6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58380" y="4405796"/>
            <a:ext cx="4406160" cy="2215271"/>
          </a:xfrm>
          <a:prstGeom prst="rect">
            <a:avLst/>
          </a:prstGeom>
        </p:spPr>
      </p:pic>
      <p:pic>
        <p:nvPicPr>
          <p:cNvPr id="91" name="Picture 90" descr="A picture containing text&#10;&#10;Description generated with high confidence">
            <a:extLst>
              <a:ext uri="{FF2B5EF4-FFF2-40B4-BE49-F238E27FC236}">
                <a16:creationId xmlns:a16="http://schemas.microsoft.com/office/drawing/2014/main" id="{B52F6509-9B12-4D5F-AE8E-0F9D2DB4BC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6142" y="4367710"/>
            <a:ext cx="3874297" cy="2312345"/>
          </a:xfrm>
          <a:prstGeom prst="rect">
            <a:avLst/>
          </a:prstGeom>
        </p:spPr>
      </p:pic>
      <p:cxnSp>
        <p:nvCxnSpPr>
          <p:cNvPr id="109" name="Straight Connector 108">
            <a:extLst>
              <a:ext uri="{FF2B5EF4-FFF2-40B4-BE49-F238E27FC236}">
                <a16:creationId xmlns:a16="http://schemas.microsoft.com/office/drawing/2014/main" id="{A38308FA-AD2C-4FE0-922D-E1B11B42BECE}"/>
              </a:ext>
            </a:extLst>
          </p:cNvPr>
          <p:cNvCxnSpPr>
            <a:cxnSpLocks/>
          </p:cNvCxnSpPr>
          <p:nvPr/>
        </p:nvCxnSpPr>
        <p:spPr>
          <a:xfrm>
            <a:off x="7795990" y="3732682"/>
            <a:ext cx="0" cy="3125318"/>
          </a:xfrm>
          <a:prstGeom prst="line">
            <a:avLst/>
          </a:prstGeom>
          <a:ln w="19050">
            <a:solidFill>
              <a:schemeClr val="bg2">
                <a:lumMod val="50000"/>
              </a:schemeClr>
            </a:solidFill>
            <a:prstDash val="dashDot"/>
          </a:ln>
        </p:spPr>
        <p:style>
          <a:lnRef idx="1">
            <a:schemeClr val="dk1"/>
          </a:lnRef>
          <a:fillRef idx="0">
            <a:schemeClr val="dk1"/>
          </a:fillRef>
          <a:effectRef idx="0">
            <a:schemeClr val="dk1"/>
          </a:effectRef>
          <a:fontRef idx="minor">
            <a:schemeClr val="tx1"/>
          </a:fontRef>
        </p:style>
      </p:cxnSp>
      <p:pic>
        <p:nvPicPr>
          <p:cNvPr id="85" name="Picture 84" descr="A picture containing text&#10;&#10;Description generated with very high confidence">
            <a:extLst>
              <a:ext uri="{FF2B5EF4-FFF2-40B4-BE49-F238E27FC236}">
                <a16:creationId xmlns:a16="http://schemas.microsoft.com/office/drawing/2014/main" id="{07AD54B8-C30E-4E99-ABA7-ECCC40AB0C1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236" y="4367710"/>
            <a:ext cx="3581819" cy="2153649"/>
          </a:xfrm>
          <a:prstGeom prst="rect">
            <a:avLst/>
          </a:prstGeom>
        </p:spPr>
      </p:pic>
      <p:pic>
        <p:nvPicPr>
          <p:cNvPr id="5" name="Picture 4" descr="A picture containing text&#10;&#10;Description generated with high confidence">
            <a:extLst>
              <a:ext uri="{FF2B5EF4-FFF2-40B4-BE49-F238E27FC236}">
                <a16:creationId xmlns:a16="http://schemas.microsoft.com/office/drawing/2014/main" id="{C4661C61-9DB3-494C-8C70-8877C4F9C05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69975" y="1373241"/>
            <a:ext cx="2417793" cy="2221506"/>
          </a:xfrm>
          <a:prstGeom prst="rect">
            <a:avLst/>
          </a:prstGeom>
        </p:spPr>
      </p:pic>
      <p:pic>
        <p:nvPicPr>
          <p:cNvPr id="49" name="Picture 48" descr="A picture containing text&#10;&#10;Description generated with very high confidence">
            <a:extLst>
              <a:ext uri="{FF2B5EF4-FFF2-40B4-BE49-F238E27FC236}">
                <a16:creationId xmlns:a16="http://schemas.microsoft.com/office/drawing/2014/main" id="{A5C6AE50-63FD-4FFD-A796-5F0BBD3077C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82720" y="1235276"/>
            <a:ext cx="3581819" cy="2153649"/>
          </a:xfrm>
          <a:prstGeom prst="rect">
            <a:avLst/>
          </a:prstGeom>
        </p:spPr>
      </p:pic>
      <p:graphicFrame>
        <p:nvGraphicFramePr>
          <p:cNvPr id="6" name="Object 5">
            <a:extLst>
              <a:ext uri="{FF2B5EF4-FFF2-40B4-BE49-F238E27FC236}">
                <a16:creationId xmlns:a16="http://schemas.microsoft.com/office/drawing/2014/main" id="{43AE51AF-4880-4F86-BB4D-AE8CC373E298}"/>
              </a:ext>
            </a:extLst>
          </p:cNvPr>
          <p:cNvGraphicFramePr>
            <a:graphicFrameLocks noChangeAspect="1"/>
          </p:cNvGraphicFramePr>
          <p:nvPr>
            <p:extLst/>
          </p:nvPr>
        </p:nvGraphicFramePr>
        <p:xfrm>
          <a:off x="27461" y="916102"/>
          <a:ext cx="2534065" cy="2204569"/>
        </p:xfrm>
        <a:graphic>
          <a:graphicData uri="http://schemas.openxmlformats.org/presentationml/2006/ole">
            <mc:AlternateContent xmlns:mc="http://schemas.openxmlformats.org/markup-compatibility/2006">
              <mc:Choice xmlns:v="urn:schemas-microsoft-com:vml" Requires="v">
                <p:oleObj spid="_x0000_s3084" r:id="rId7" imgW="3553560" imgH="3090240" progId="">
                  <p:embed/>
                </p:oleObj>
              </mc:Choice>
              <mc:Fallback>
                <p:oleObj r:id="rId7" imgW="3553560" imgH="3090240" progId="">
                  <p:embed/>
                  <p:pic>
                    <p:nvPicPr>
                      <p:cNvPr id="6" name="Object 5">
                        <a:extLst>
                          <a:ext uri="{FF2B5EF4-FFF2-40B4-BE49-F238E27FC236}">
                            <a16:creationId xmlns:a16="http://schemas.microsoft.com/office/drawing/2014/main" id="{43AE51AF-4880-4F86-BB4D-AE8CC373E298}"/>
                          </a:ext>
                        </a:extLst>
                      </p:cNvPr>
                      <p:cNvPicPr/>
                      <p:nvPr/>
                    </p:nvPicPr>
                    <p:blipFill>
                      <a:blip r:embed="rId8"/>
                      <a:stretch>
                        <a:fillRect/>
                      </a:stretch>
                    </p:blipFill>
                    <p:spPr>
                      <a:xfrm>
                        <a:off x="27461" y="916102"/>
                        <a:ext cx="2534065" cy="2204569"/>
                      </a:xfrm>
                      <a:prstGeom prst="rect">
                        <a:avLst/>
                      </a:prstGeom>
                    </p:spPr>
                  </p:pic>
                </p:oleObj>
              </mc:Fallback>
            </mc:AlternateContent>
          </a:graphicData>
        </a:graphic>
      </p:graphicFrame>
      <p:cxnSp>
        <p:nvCxnSpPr>
          <p:cNvPr id="2" name="Straight Connector 1">
            <a:extLst>
              <a:ext uri="{FF2B5EF4-FFF2-40B4-BE49-F238E27FC236}">
                <a16:creationId xmlns:a16="http://schemas.microsoft.com/office/drawing/2014/main" id="{ACEF1B5D-FFE2-104F-9802-1A5438241D9F}"/>
              </a:ext>
            </a:extLst>
          </p:cNvPr>
          <p:cNvCxnSpPr>
            <a:cxnSpLocks/>
          </p:cNvCxnSpPr>
          <p:nvPr/>
        </p:nvCxnSpPr>
        <p:spPr>
          <a:xfrm>
            <a:off x="2481323" y="923799"/>
            <a:ext cx="0" cy="2808883"/>
          </a:xfrm>
          <a:prstGeom prst="line">
            <a:avLst/>
          </a:prstGeom>
          <a:ln w="19050">
            <a:solidFill>
              <a:schemeClr val="bg2">
                <a:lumMod val="50000"/>
              </a:schemeClr>
            </a:solidFill>
            <a:prstDash val="dashDot"/>
          </a:ln>
        </p:spPr>
        <p:style>
          <a:lnRef idx="1">
            <a:schemeClr val="dk1"/>
          </a:lnRef>
          <a:fillRef idx="0">
            <a:schemeClr val="dk1"/>
          </a:fillRef>
          <a:effectRef idx="0">
            <a:schemeClr val="dk1"/>
          </a:effectRef>
          <a:fontRef idx="minor">
            <a:schemeClr val="tx1"/>
          </a:fontRef>
        </p:style>
      </p:cxnSp>
      <p:cxnSp>
        <p:nvCxnSpPr>
          <p:cNvPr id="3" name="Straight Connector 2">
            <a:extLst>
              <a:ext uri="{FF2B5EF4-FFF2-40B4-BE49-F238E27FC236}">
                <a16:creationId xmlns:a16="http://schemas.microsoft.com/office/drawing/2014/main" id="{584F76CB-DE1F-5F43-B190-683D8E239720}"/>
              </a:ext>
            </a:extLst>
          </p:cNvPr>
          <p:cNvCxnSpPr>
            <a:cxnSpLocks/>
          </p:cNvCxnSpPr>
          <p:nvPr/>
        </p:nvCxnSpPr>
        <p:spPr>
          <a:xfrm>
            <a:off x="0" y="3732682"/>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C181B66-9630-4FFD-B848-EB82A0737DA3}"/>
              </a:ext>
            </a:extLst>
          </p:cNvPr>
          <p:cNvSpPr txBox="1"/>
          <p:nvPr/>
        </p:nvSpPr>
        <p:spPr>
          <a:xfrm>
            <a:off x="188885" y="100631"/>
            <a:ext cx="4491990" cy="400110"/>
          </a:xfrm>
          <a:prstGeom prst="rect">
            <a:avLst/>
          </a:prstGeom>
          <a:noFill/>
        </p:spPr>
        <p:txBody>
          <a:bodyPr wrap="square" rtlCol="0">
            <a:spAutoFit/>
          </a:bodyPr>
          <a:lstStyle/>
          <a:p>
            <a:r>
              <a:rPr lang="en-CA" sz="2000" b="1" dirty="0"/>
              <a:t>Profile as a Service Scenario Three v02</a:t>
            </a:r>
            <a:endParaRPr lang="en-CA" sz="2000" dirty="0"/>
          </a:p>
        </p:txBody>
      </p:sp>
      <p:sp>
        <p:nvSpPr>
          <p:cNvPr id="8" name="TextBox 7">
            <a:extLst>
              <a:ext uri="{FF2B5EF4-FFF2-40B4-BE49-F238E27FC236}">
                <a16:creationId xmlns:a16="http://schemas.microsoft.com/office/drawing/2014/main" id="{A0D10B4E-1D21-4011-BE49-231763BA1A73}"/>
              </a:ext>
            </a:extLst>
          </p:cNvPr>
          <p:cNvSpPr txBox="1"/>
          <p:nvPr/>
        </p:nvSpPr>
        <p:spPr>
          <a:xfrm>
            <a:off x="188885" y="493535"/>
            <a:ext cx="5360128" cy="369332"/>
          </a:xfrm>
          <a:prstGeom prst="rect">
            <a:avLst/>
          </a:prstGeom>
          <a:noFill/>
        </p:spPr>
        <p:txBody>
          <a:bodyPr wrap="square" rtlCol="0">
            <a:spAutoFit/>
          </a:bodyPr>
          <a:lstStyle/>
          <a:p>
            <a:r>
              <a:rPr lang="en-CA" dirty="0"/>
              <a:t>Jean &amp; Clara discuss the value of having a profile. </a:t>
            </a:r>
            <a:endParaRPr lang="en-CA" sz="1600" b="1" dirty="0"/>
          </a:p>
        </p:txBody>
      </p:sp>
      <p:sp>
        <p:nvSpPr>
          <p:cNvPr id="9" name="Rectangle 8">
            <a:extLst>
              <a:ext uri="{FF2B5EF4-FFF2-40B4-BE49-F238E27FC236}">
                <a16:creationId xmlns:a16="http://schemas.microsoft.com/office/drawing/2014/main" id="{668ADDEB-AC04-493B-8BED-A683C8B4C311}"/>
              </a:ext>
            </a:extLst>
          </p:cNvPr>
          <p:cNvSpPr/>
          <p:nvPr/>
        </p:nvSpPr>
        <p:spPr>
          <a:xfrm>
            <a:off x="87238" y="3120671"/>
            <a:ext cx="2294781" cy="461665"/>
          </a:xfrm>
          <a:prstGeom prst="rect">
            <a:avLst/>
          </a:prstGeom>
        </p:spPr>
        <p:txBody>
          <a:bodyPr wrap="square">
            <a:spAutoFit/>
          </a:bodyPr>
          <a:lstStyle/>
          <a:p>
            <a:r>
              <a:rPr lang="en-CA" sz="1200" dirty="0"/>
              <a:t>Jean and Clara cross paths in the lunch room at the DND building…</a:t>
            </a:r>
          </a:p>
        </p:txBody>
      </p:sp>
      <p:cxnSp>
        <p:nvCxnSpPr>
          <p:cNvPr id="61" name="Straight Connector 60">
            <a:extLst>
              <a:ext uri="{FF2B5EF4-FFF2-40B4-BE49-F238E27FC236}">
                <a16:creationId xmlns:a16="http://schemas.microsoft.com/office/drawing/2014/main" id="{EB050B26-0B72-4EA2-99B7-16D7E9520A6B}"/>
              </a:ext>
            </a:extLst>
          </p:cNvPr>
          <p:cNvCxnSpPr>
            <a:cxnSpLocks/>
          </p:cNvCxnSpPr>
          <p:nvPr/>
        </p:nvCxnSpPr>
        <p:spPr>
          <a:xfrm>
            <a:off x="8567352" y="25682"/>
            <a:ext cx="0" cy="3707000"/>
          </a:xfrm>
          <a:prstGeom prst="line">
            <a:avLst/>
          </a:prstGeom>
          <a:ln w="19050">
            <a:solidFill>
              <a:schemeClr val="bg2">
                <a:lumMod val="50000"/>
              </a:schemeClr>
            </a:solidFill>
            <a:prstDash val="dashDot"/>
          </a:ln>
        </p:spPr>
        <p:style>
          <a:lnRef idx="1">
            <a:schemeClr val="dk1"/>
          </a:lnRef>
          <a:fillRef idx="0">
            <a:schemeClr val="dk1"/>
          </a:fillRef>
          <a:effectRef idx="0">
            <a:schemeClr val="dk1"/>
          </a:effectRef>
          <a:fontRef idx="minor">
            <a:schemeClr val="tx1"/>
          </a:fontRef>
        </p:style>
      </p:cxnSp>
      <p:sp>
        <p:nvSpPr>
          <p:cNvPr id="34" name="Rounded Rectangle 17">
            <a:extLst>
              <a:ext uri="{FF2B5EF4-FFF2-40B4-BE49-F238E27FC236}">
                <a16:creationId xmlns:a16="http://schemas.microsoft.com/office/drawing/2014/main" id="{4BDB07F8-B588-4BDB-9EAE-57164069F587}"/>
              </a:ext>
            </a:extLst>
          </p:cNvPr>
          <p:cNvSpPr/>
          <p:nvPr/>
        </p:nvSpPr>
        <p:spPr>
          <a:xfrm>
            <a:off x="3078867" y="891425"/>
            <a:ext cx="922856" cy="294935"/>
          </a:xfrm>
          <a:prstGeom prst="roundRect">
            <a:avLst>
              <a:gd name="adj" fmla="val 4862"/>
            </a:avLst>
          </a:prstGeom>
          <a:solidFill>
            <a:schemeClr val="bg1"/>
          </a:solidFill>
          <a:ln w="158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180000" numCol="1" spcCol="0" rtlCol="0" fromWordArt="0" anchor="t" anchorCtr="0" forceAA="0" compatLnSpc="1">
            <a:prstTxWarp prst="textNoShape">
              <a:avLst/>
            </a:prstTxWarp>
            <a:noAutofit/>
          </a:bodyPr>
          <a:lstStyle/>
          <a:p>
            <a:pPr algn="ctr">
              <a:lnSpc>
                <a:spcPts val="1120"/>
              </a:lnSpc>
            </a:pPr>
            <a:r>
              <a:rPr lang="en-US" sz="900" dirty="0">
                <a:solidFill>
                  <a:schemeClr val="tx1"/>
                </a:solidFill>
                <a:latin typeface="Arial" panose="020B0604020202020204" pitchFamily="34" charset="0"/>
                <a:cs typeface="Arial" panose="020B0604020202020204" pitchFamily="34" charset="0"/>
              </a:rPr>
              <a:t>Hey Jean! </a:t>
            </a:r>
          </a:p>
        </p:txBody>
      </p:sp>
      <p:sp>
        <p:nvSpPr>
          <p:cNvPr id="35" name="Rounded Rectangle 17">
            <a:extLst>
              <a:ext uri="{FF2B5EF4-FFF2-40B4-BE49-F238E27FC236}">
                <a16:creationId xmlns:a16="http://schemas.microsoft.com/office/drawing/2014/main" id="{5BB6484A-10E3-4EB7-900E-019A006471A1}"/>
              </a:ext>
            </a:extLst>
          </p:cNvPr>
          <p:cNvSpPr/>
          <p:nvPr/>
        </p:nvSpPr>
        <p:spPr>
          <a:xfrm>
            <a:off x="2634559" y="1226654"/>
            <a:ext cx="775546" cy="255196"/>
          </a:xfrm>
          <a:prstGeom prst="roundRect">
            <a:avLst>
              <a:gd name="adj" fmla="val 4862"/>
            </a:avLst>
          </a:prstGeom>
          <a:solidFill>
            <a:schemeClr val="bg1"/>
          </a:solidFill>
          <a:ln w="158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180000" numCol="1" spcCol="0" rtlCol="0" fromWordArt="0" anchor="t" anchorCtr="0" forceAA="0" compatLnSpc="1">
            <a:prstTxWarp prst="textNoShape">
              <a:avLst/>
            </a:prstTxWarp>
            <a:noAutofit/>
          </a:bodyPr>
          <a:lstStyle/>
          <a:p>
            <a:pPr algn="ctr">
              <a:lnSpc>
                <a:spcPts val="1120"/>
              </a:lnSpc>
            </a:pPr>
            <a:r>
              <a:rPr lang="en-US" sz="900" dirty="0">
                <a:solidFill>
                  <a:schemeClr val="tx1"/>
                </a:solidFill>
                <a:latin typeface="Arial" panose="020B0604020202020204" pitchFamily="34" charset="0"/>
                <a:cs typeface="Arial" panose="020B0604020202020204" pitchFamily="34" charset="0"/>
              </a:rPr>
              <a:t>Hi Clara!</a:t>
            </a:r>
          </a:p>
          <a:p>
            <a:pPr algn="ctr">
              <a:lnSpc>
                <a:spcPts val="1120"/>
              </a:lnSpc>
            </a:pPr>
            <a:endParaRPr lang="en-US" sz="900" dirty="0">
              <a:solidFill>
                <a:schemeClr val="tx1"/>
              </a:solidFill>
              <a:latin typeface="Arial" panose="020B0604020202020204" pitchFamily="34" charset="0"/>
              <a:cs typeface="Arial" panose="020B0604020202020204" pitchFamily="34" charset="0"/>
            </a:endParaRPr>
          </a:p>
        </p:txBody>
      </p:sp>
      <p:cxnSp>
        <p:nvCxnSpPr>
          <p:cNvPr id="36" name="Straight Connector 35">
            <a:extLst>
              <a:ext uri="{FF2B5EF4-FFF2-40B4-BE49-F238E27FC236}">
                <a16:creationId xmlns:a16="http://schemas.microsoft.com/office/drawing/2014/main" id="{8DA895BC-3107-4731-BE03-B44EEA3D4265}"/>
              </a:ext>
            </a:extLst>
          </p:cNvPr>
          <p:cNvCxnSpPr>
            <a:cxnSpLocks/>
          </p:cNvCxnSpPr>
          <p:nvPr/>
        </p:nvCxnSpPr>
        <p:spPr>
          <a:xfrm>
            <a:off x="4914081" y="0"/>
            <a:ext cx="0" cy="3707000"/>
          </a:xfrm>
          <a:prstGeom prst="line">
            <a:avLst/>
          </a:prstGeom>
          <a:ln w="19050">
            <a:solidFill>
              <a:schemeClr val="bg2">
                <a:lumMod val="50000"/>
              </a:schemeClr>
            </a:solidFill>
            <a:prstDash val="dashDot"/>
          </a:ln>
        </p:spPr>
        <p:style>
          <a:lnRef idx="1">
            <a:schemeClr val="dk1"/>
          </a:lnRef>
          <a:fillRef idx="0">
            <a:schemeClr val="dk1"/>
          </a:fillRef>
          <a:effectRef idx="0">
            <a:schemeClr val="dk1"/>
          </a:effectRef>
          <a:fontRef idx="minor">
            <a:schemeClr val="tx1"/>
          </a:fontRef>
        </p:style>
      </p:cxnSp>
      <p:pic>
        <p:nvPicPr>
          <p:cNvPr id="11" name="Picture 10" descr="A picture containing text&#10;&#10;Description generated with high confidence">
            <a:extLst>
              <a:ext uri="{FF2B5EF4-FFF2-40B4-BE49-F238E27FC236}">
                <a16:creationId xmlns:a16="http://schemas.microsoft.com/office/drawing/2014/main" id="{F97B87A5-A7F6-4674-ABC3-025E34C0C0F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63890" y="360952"/>
            <a:ext cx="2649823" cy="1581526"/>
          </a:xfrm>
          <a:prstGeom prst="rect">
            <a:avLst/>
          </a:prstGeom>
        </p:spPr>
      </p:pic>
      <p:cxnSp>
        <p:nvCxnSpPr>
          <p:cNvPr id="39" name="Straight Connector 38">
            <a:extLst>
              <a:ext uri="{FF2B5EF4-FFF2-40B4-BE49-F238E27FC236}">
                <a16:creationId xmlns:a16="http://schemas.microsoft.com/office/drawing/2014/main" id="{460D28B0-0654-4734-9859-B39933ED7F09}"/>
              </a:ext>
            </a:extLst>
          </p:cNvPr>
          <p:cNvCxnSpPr>
            <a:cxnSpLocks/>
            <a:stCxn id="35" idx="2"/>
          </p:cNvCxnSpPr>
          <p:nvPr/>
        </p:nvCxnSpPr>
        <p:spPr>
          <a:xfrm>
            <a:off x="3022332" y="1481850"/>
            <a:ext cx="88098" cy="531118"/>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CC14F480-FA15-416D-844A-429939331CEE}"/>
              </a:ext>
            </a:extLst>
          </p:cNvPr>
          <p:cNvCxnSpPr>
            <a:cxnSpLocks/>
            <a:stCxn id="34" idx="2"/>
          </p:cNvCxnSpPr>
          <p:nvPr/>
        </p:nvCxnSpPr>
        <p:spPr>
          <a:xfrm>
            <a:off x="3540295" y="1186360"/>
            <a:ext cx="436377" cy="29549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
        <p:nvSpPr>
          <p:cNvPr id="47" name="Rounded Rectangle 17">
            <a:extLst>
              <a:ext uri="{FF2B5EF4-FFF2-40B4-BE49-F238E27FC236}">
                <a16:creationId xmlns:a16="http://schemas.microsoft.com/office/drawing/2014/main" id="{92169576-7BCA-4A33-9C90-9738CFA93926}"/>
              </a:ext>
            </a:extLst>
          </p:cNvPr>
          <p:cNvSpPr/>
          <p:nvPr/>
        </p:nvSpPr>
        <p:spPr>
          <a:xfrm>
            <a:off x="5019882" y="61667"/>
            <a:ext cx="3419423" cy="330770"/>
          </a:xfrm>
          <a:prstGeom prst="roundRect">
            <a:avLst>
              <a:gd name="adj" fmla="val 4862"/>
            </a:avLst>
          </a:prstGeom>
          <a:solidFill>
            <a:schemeClr val="bg1"/>
          </a:solidFill>
          <a:ln w="158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180000" numCol="1" spcCol="0" rtlCol="0" fromWordArt="0" anchor="t" anchorCtr="0" forceAA="0" compatLnSpc="1">
            <a:prstTxWarp prst="textNoShape">
              <a:avLst/>
            </a:prstTxWarp>
            <a:noAutofit/>
          </a:bodyPr>
          <a:lstStyle/>
          <a:p>
            <a:pPr algn="ctr">
              <a:lnSpc>
                <a:spcPts val="1120"/>
              </a:lnSpc>
            </a:pPr>
            <a:r>
              <a:rPr lang="en-CA" sz="900" dirty="0">
                <a:solidFill>
                  <a:schemeClr val="tx1"/>
                </a:solidFill>
                <a:latin typeface="Arial" panose="020B0604020202020204" pitchFamily="34" charset="0"/>
                <a:cs typeface="Arial" panose="020B0604020202020204" pitchFamily="34" charset="0"/>
              </a:rPr>
              <a:t>How are settling into your new job?. </a:t>
            </a:r>
            <a:endParaRPr lang="en-US" sz="900" dirty="0">
              <a:solidFill>
                <a:schemeClr val="tx1"/>
              </a:solidFill>
              <a:latin typeface="Arial" panose="020B0604020202020204" pitchFamily="34" charset="0"/>
              <a:cs typeface="Arial" panose="020B0604020202020204" pitchFamily="34" charset="0"/>
            </a:endParaRPr>
          </a:p>
        </p:txBody>
      </p:sp>
      <p:cxnSp>
        <p:nvCxnSpPr>
          <p:cNvPr id="48" name="Straight Connector 47">
            <a:extLst>
              <a:ext uri="{FF2B5EF4-FFF2-40B4-BE49-F238E27FC236}">
                <a16:creationId xmlns:a16="http://schemas.microsoft.com/office/drawing/2014/main" id="{A79FAB4E-0F6C-41DE-ADE3-DC05C626C529}"/>
              </a:ext>
            </a:extLst>
          </p:cNvPr>
          <p:cNvCxnSpPr>
            <a:cxnSpLocks/>
            <a:stCxn id="47" idx="2"/>
          </p:cNvCxnSpPr>
          <p:nvPr/>
        </p:nvCxnSpPr>
        <p:spPr>
          <a:xfrm flipH="1">
            <a:off x="6393901" y="392437"/>
            <a:ext cx="335693" cy="352486"/>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DE3DF89E-40FA-4A5E-A45E-BE8355BBC368}"/>
              </a:ext>
            </a:extLst>
          </p:cNvPr>
          <p:cNvCxnSpPr/>
          <p:nvPr/>
        </p:nvCxnSpPr>
        <p:spPr>
          <a:xfrm>
            <a:off x="4910626" y="1954270"/>
            <a:ext cx="3637936" cy="0"/>
          </a:xfrm>
          <a:prstGeom prst="line">
            <a:avLst/>
          </a:prstGeom>
          <a:ln w="19050">
            <a:solidFill>
              <a:schemeClr val="bg2">
                <a:lumMod val="50000"/>
              </a:schemeClr>
            </a:solidFill>
            <a:prstDash val="dashDot"/>
          </a:ln>
        </p:spPr>
        <p:style>
          <a:lnRef idx="1">
            <a:schemeClr val="accent1"/>
          </a:lnRef>
          <a:fillRef idx="0">
            <a:schemeClr val="accent1"/>
          </a:fillRef>
          <a:effectRef idx="0">
            <a:schemeClr val="accent1"/>
          </a:effectRef>
          <a:fontRef idx="minor">
            <a:schemeClr val="tx1"/>
          </a:fontRef>
        </p:style>
      </p:cxnSp>
      <p:pic>
        <p:nvPicPr>
          <p:cNvPr id="32" name="Picture 31" descr="A picture containing text&#10;&#10;Description generated with very high confidence">
            <a:extLst>
              <a:ext uri="{FF2B5EF4-FFF2-40B4-BE49-F238E27FC236}">
                <a16:creationId xmlns:a16="http://schemas.microsoft.com/office/drawing/2014/main" id="{EA192A63-3946-4812-8E77-7818039F11F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72324" y="2092824"/>
            <a:ext cx="2670124" cy="1600381"/>
          </a:xfrm>
          <a:prstGeom prst="rect">
            <a:avLst/>
          </a:prstGeom>
        </p:spPr>
      </p:pic>
      <p:sp>
        <p:nvSpPr>
          <p:cNvPr id="69" name="Rounded Rectangle 17">
            <a:extLst>
              <a:ext uri="{FF2B5EF4-FFF2-40B4-BE49-F238E27FC236}">
                <a16:creationId xmlns:a16="http://schemas.microsoft.com/office/drawing/2014/main" id="{63605C9C-13CB-4310-8229-960610BAF2ED}"/>
              </a:ext>
            </a:extLst>
          </p:cNvPr>
          <p:cNvSpPr/>
          <p:nvPr/>
        </p:nvSpPr>
        <p:spPr>
          <a:xfrm>
            <a:off x="7451558" y="1491324"/>
            <a:ext cx="1349001" cy="2047947"/>
          </a:xfrm>
          <a:prstGeom prst="roundRect">
            <a:avLst>
              <a:gd name="adj" fmla="val 4862"/>
            </a:avLst>
          </a:prstGeom>
          <a:solidFill>
            <a:schemeClr val="bg1"/>
          </a:solidFill>
          <a:ln w="158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180000" numCol="1" spcCol="0" rtlCol="0" fromWordArt="0" anchor="t" anchorCtr="0" forceAA="0" compatLnSpc="1">
            <a:prstTxWarp prst="textNoShape">
              <a:avLst/>
            </a:prstTxWarp>
            <a:noAutofit/>
          </a:bodyPr>
          <a:lstStyle/>
          <a:p>
            <a:pPr algn="ctr">
              <a:lnSpc>
                <a:spcPts val="1120"/>
              </a:lnSpc>
            </a:pPr>
            <a:r>
              <a:rPr lang="en-CA" sz="900" dirty="0">
                <a:solidFill>
                  <a:schemeClr val="tx1"/>
                </a:solidFill>
                <a:latin typeface="Arial" panose="020B0604020202020204" pitchFamily="34" charset="0"/>
                <a:cs typeface="Arial" panose="020B0604020202020204" pitchFamily="34" charset="0"/>
              </a:rPr>
              <a:t>So far, so good. It’s my first job in the government, actually. Mia my manager asked me to fill out some fields in a profile because it was mandatory for this job, and I’m not sure why? No other job has told me to fill out a profile before.</a:t>
            </a:r>
            <a:endParaRPr lang="en-US" sz="900" dirty="0">
              <a:solidFill>
                <a:schemeClr val="tx1"/>
              </a:solidFill>
              <a:latin typeface="Arial" panose="020B0604020202020204" pitchFamily="34" charset="0"/>
              <a:cs typeface="Arial" panose="020B0604020202020204" pitchFamily="34" charset="0"/>
            </a:endParaRPr>
          </a:p>
        </p:txBody>
      </p:sp>
      <p:cxnSp>
        <p:nvCxnSpPr>
          <p:cNvPr id="70" name="Straight Connector 69">
            <a:extLst>
              <a:ext uri="{FF2B5EF4-FFF2-40B4-BE49-F238E27FC236}">
                <a16:creationId xmlns:a16="http://schemas.microsoft.com/office/drawing/2014/main" id="{4388A5BD-D9CB-45F2-A97F-01BA842292FB}"/>
              </a:ext>
            </a:extLst>
          </p:cNvPr>
          <p:cNvCxnSpPr>
            <a:cxnSpLocks/>
            <a:endCxn id="69" idx="1"/>
          </p:cNvCxnSpPr>
          <p:nvPr/>
        </p:nvCxnSpPr>
        <p:spPr>
          <a:xfrm>
            <a:off x="7179398" y="2515298"/>
            <a:ext cx="272160"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
        <p:nvSpPr>
          <p:cNvPr id="76" name="Rounded Rectangle 17">
            <a:extLst>
              <a:ext uri="{FF2B5EF4-FFF2-40B4-BE49-F238E27FC236}">
                <a16:creationId xmlns:a16="http://schemas.microsoft.com/office/drawing/2014/main" id="{2675F642-46C0-4C9F-8779-71EA978AA74F}"/>
              </a:ext>
            </a:extLst>
          </p:cNvPr>
          <p:cNvSpPr/>
          <p:nvPr/>
        </p:nvSpPr>
        <p:spPr>
          <a:xfrm>
            <a:off x="10055415" y="251515"/>
            <a:ext cx="2020289" cy="789287"/>
          </a:xfrm>
          <a:prstGeom prst="roundRect">
            <a:avLst>
              <a:gd name="adj" fmla="val 4862"/>
            </a:avLst>
          </a:prstGeom>
          <a:solidFill>
            <a:schemeClr val="bg1"/>
          </a:solidFill>
          <a:ln w="158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180000" numCol="1" spcCol="0" rtlCol="0" fromWordArt="0" anchor="t" anchorCtr="0" forceAA="0" compatLnSpc="1">
            <a:prstTxWarp prst="textNoShape">
              <a:avLst/>
            </a:prstTxWarp>
            <a:noAutofit/>
          </a:bodyPr>
          <a:lstStyle/>
          <a:p>
            <a:pPr algn="ctr">
              <a:lnSpc>
                <a:spcPts val="1120"/>
              </a:lnSpc>
            </a:pPr>
            <a:r>
              <a:rPr lang="en-CA" sz="900" dirty="0">
                <a:solidFill>
                  <a:schemeClr val="tx1"/>
                </a:solidFill>
                <a:latin typeface="Arial" panose="020B0604020202020204" pitchFamily="34" charset="0"/>
                <a:cs typeface="Arial" panose="020B0604020202020204" pitchFamily="34" charset="0"/>
              </a:rPr>
              <a:t>It’s mandatory because HR wants everyone to have some sort of online presence. It makes it easier for HR to collect basic data too. </a:t>
            </a:r>
            <a:endParaRPr lang="en-US" sz="900" dirty="0">
              <a:solidFill>
                <a:schemeClr val="tx1"/>
              </a:solidFill>
              <a:latin typeface="Arial" panose="020B0604020202020204" pitchFamily="34" charset="0"/>
              <a:cs typeface="Arial" panose="020B0604020202020204" pitchFamily="34" charset="0"/>
            </a:endParaRPr>
          </a:p>
        </p:txBody>
      </p:sp>
      <p:cxnSp>
        <p:nvCxnSpPr>
          <p:cNvPr id="77" name="Straight Connector 76">
            <a:extLst>
              <a:ext uri="{FF2B5EF4-FFF2-40B4-BE49-F238E27FC236}">
                <a16:creationId xmlns:a16="http://schemas.microsoft.com/office/drawing/2014/main" id="{6394B687-0ABE-4926-9C46-95D6BF381883}"/>
              </a:ext>
            </a:extLst>
          </p:cNvPr>
          <p:cNvCxnSpPr>
            <a:cxnSpLocks/>
            <a:stCxn id="76" idx="2"/>
          </p:cNvCxnSpPr>
          <p:nvPr/>
        </p:nvCxnSpPr>
        <p:spPr>
          <a:xfrm flipH="1">
            <a:off x="9967865" y="1040802"/>
            <a:ext cx="1097695" cy="675526"/>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
        <p:nvSpPr>
          <p:cNvPr id="82" name="Rounded Rectangle 17">
            <a:extLst>
              <a:ext uri="{FF2B5EF4-FFF2-40B4-BE49-F238E27FC236}">
                <a16:creationId xmlns:a16="http://schemas.microsoft.com/office/drawing/2014/main" id="{E449D4B4-45ED-45DE-BC03-7CB1F97D802F}"/>
              </a:ext>
            </a:extLst>
          </p:cNvPr>
          <p:cNvSpPr/>
          <p:nvPr/>
        </p:nvSpPr>
        <p:spPr>
          <a:xfrm>
            <a:off x="87236" y="3779516"/>
            <a:ext cx="3453059" cy="588194"/>
          </a:xfrm>
          <a:prstGeom prst="roundRect">
            <a:avLst>
              <a:gd name="adj" fmla="val 4862"/>
            </a:avLst>
          </a:prstGeom>
          <a:solidFill>
            <a:schemeClr val="bg1"/>
          </a:solidFill>
          <a:ln w="158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180000" numCol="1" spcCol="0" rtlCol="0" fromWordArt="0" anchor="t" anchorCtr="0" forceAA="0" compatLnSpc="1">
            <a:prstTxWarp prst="textNoShape">
              <a:avLst/>
            </a:prstTxWarp>
            <a:noAutofit/>
          </a:bodyPr>
          <a:lstStyle/>
          <a:p>
            <a:pPr algn="ctr">
              <a:lnSpc>
                <a:spcPts val="1120"/>
              </a:lnSpc>
            </a:pPr>
            <a:r>
              <a:rPr lang="en-CA" sz="900" dirty="0">
                <a:solidFill>
                  <a:schemeClr val="tx1"/>
                </a:solidFill>
                <a:latin typeface="Arial" panose="020B0604020202020204" pitchFamily="34" charset="0"/>
                <a:cs typeface="Arial" panose="020B0604020202020204" pitchFamily="34" charset="0"/>
              </a:rPr>
              <a:t>: No, I think it benefits us as well too. I see it as a sort of business card. It has all of your information condensed making you easy to find for people who need to get in touch with you.</a:t>
            </a:r>
            <a:endParaRPr lang="en-US" sz="900" dirty="0">
              <a:solidFill>
                <a:schemeClr val="tx1"/>
              </a:solidFill>
              <a:latin typeface="Arial" panose="020B0604020202020204" pitchFamily="34" charset="0"/>
              <a:cs typeface="Arial" panose="020B0604020202020204" pitchFamily="34" charset="0"/>
            </a:endParaRPr>
          </a:p>
        </p:txBody>
      </p:sp>
      <p:cxnSp>
        <p:nvCxnSpPr>
          <p:cNvPr id="84" name="Straight Connector 83">
            <a:extLst>
              <a:ext uri="{FF2B5EF4-FFF2-40B4-BE49-F238E27FC236}">
                <a16:creationId xmlns:a16="http://schemas.microsoft.com/office/drawing/2014/main" id="{B0B06F95-816A-4BD9-8830-96544C8244B6}"/>
              </a:ext>
            </a:extLst>
          </p:cNvPr>
          <p:cNvCxnSpPr>
            <a:cxnSpLocks/>
            <a:endCxn id="82" idx="2"/>
          </p:cNvCxnSpPr>
          <p:nvPr/>
        </p:nvCxnSpPr>
        <p:spPr>
          <a:xfrm flipV="1">
            <a:off x="1420967" y="4367710"/>
            <a:ext cx="392799" cy="456376"/>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
        <p:nvSpPr>
          <p:cNvPr id="86" name="Rounded Rectangle 17">
            <a:extLst>
              <a:ext uri="{FF2B5EF4-FFF2-40B4-BE49-F238E27FC236}">
                <a16:creationId xmlns:a16="http://schemas.microsoft.com/office/drawing/2014/main" id="{9E30B7BD-1DE6-4402-9A26-8EA72DD950A0}"/>
              </a:ext>
            </a:extLst>
          </p:cNvPr>
          <p:cNvSpPr/>
          <p:nvPr/>
        </p:nvSpPr>
        <p:spPr>
          <a:xfrm>
            <a:off x="106473" y="6134796"/>
            <a:ext cx="3581819" cy="595669"/>
          </a:xfrm>
          <a:prstGeom prst="roundRect">
            <a:avLst>
              <a:gd name="adj" fmla="val 4862"/>
            </a:avLst>
          </a:prstGeom>
          <a:solidFill>
            <a:schemeClr val="bg1"/>
          </a:solidFill>
          <a:ln w="158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180000" numCol="1" spcCol="0" rtlCol="0" fromWordArt="0" anchor="t" anchorCtr="0" forceAA="0" compatLnSpc="1">
            <a:prstTxWarp prst="textNoShape">
              <a:avLst/>
            </a:prstTxWarp>
            <a:noAutofit/>
          </a:bodyPr>
          <a:lstStyle/>
          <a:p>
            <a:pPr algn="ctr">
              <a:lnSpc>
                <a:spcPts val="1120"/>
              </a:lnSpc>
            </a:pPr>
            <a:r>
              <a:rPr lang="en-CA" sz="900" dirty="0">
                <a:solidFill>
                  <a:schemeClr val="tx1"/>
                </a:solidFill>
                <a:latin typeface="Arial" panose="020B0604020202020204" pitchFamily="34" charset="0"/>
                <a:cs typeface="Arial" panose="020B0604020202020204" pitchFamily="34" charset="0"/>
              </a:rPr>
              <a:t>There’s way more than just those mandatory fields though. What’s the point of those? I saw that yours was pretty filled out, so you must have seen a reason to do that.</a:t>
            </a:r>
            <a:endParaRPr lang="en-US" sz="900" dirty="0">
              <a:solidFill>
                <a:schemeClr val="tx1"/>
              </a:solidFill>
              <a:latin typeface="Arial" panose="020B0604020202020204" pitchFamily="34" charset="0"/>
              <a:cs typeface="Arial" panose="020B0604020202020204" pitchFamily="34" charset="0"/>
            </a:endParaRPr>
          </a:p>
        </p:txBody>
      </p:sp>
      <p:cxnSp>
        <p:nvCxnSpPr>
          <p:cNvPr id="90" name="Straight Connector 89">
            <a:extLst>
              <a:ext uri="{FF2B5EF4-FFF2-40B4-BE49-F238E27FC236}">
                <a16:creationId xmlns:a16="http://schemas.microsoft.com/office/drawing/2014/main" id="{F7EE06A3-9231-4DE6-ACB7-B290C9880EFF}"/>
              </a:ext>
            </a:extLst>
          </p:cNvPr>
          <p:cNvCxnSpPr>
            <a:cxnSpLocks/>
            <a:stCxn id="86" idx="0"/>
          </p:cNvCxnSpPr>
          <p:nvPr/>
        </p:nvCxnSpPr>
        <p:spPr>
          <a:xfrm flipV="1">
            <a:off x="1897383" y="5053781"/>
            <a:ext cx="882135" cy="1081015"/>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E1F2B512-8C8C-4402-911F-1524920940CA}"/>
              </a:ext>
            </a:extLst>
          </p:cNvPr>
          <p:cNvCxnSpPr>
            <a:cxnSpLocks/>
          </p:cNvCxnSpPr>
          <p:nvPr/>
        </p:nvCxnSpPr>
        <p:spPr>
          <a:xfrm>
            <a:off x="3814099" y="3732682"/>
            <a:ext cx="0" cy="3125318"/>
          </a:xfrm>
          <a:prstGeom prst="line">
            <a:avLst/>
          </a:prstGeom>
          <a:ln w="19050">
            <a:solidFill>
              <a:schemeClr val="bg2">
                <a:lumMod val="50000"/>
              </a:schemeClr>
            </a:solidFill>
            <a:prstDash val="dashDot"/>
          </a:ln>
        </p:spPr>
        <p:style>
          <a:lnRef idx="1">
            <a:schemeClr val="dk1"/>
          </a:lnRef>
          <a:fillRef idx="0">
            <a:schemeClr val="dk1"/>
          </a:fillRef>
          <a:effectRef idx="0">
            <a:schemeClr val="dk1"/>
          </a:effectRef>
          <a:fontRef idx="minor">
            <a:schemeClr val="tx1"/>
          </a:fontRef>
        </p:style>
      </p:cxnSp>
      <p:sp>
        <p:nvSpPr>
          <p:cNvPr id="101" name="Rounded Rectangle 17">
            <a:extLst>
              <a:ext uri="{FF2B5EF4-FFF2-40B4-BE49-F238E27FC236}">
                <a16:creationId xmlns:a16="http://schemas.microsoft.com/office/drawing/2014/main" id="{89EEFB0A-8F2C-470F-A536-BEB75D8250A7}"/>
              </a:ext>
            </a:extLst>
          </p:cNvPr>
          <p:cNvSpPr/>
          <p:nvPr/>
        </p:nvSpPr>
        <p:spPr>
          <a:xfrm>
            <a:off x="3961366" y="3779516"/>
            <a:ext cx="3874696" cy="579447"/>
          </a:xfrm>
          <a:prstGeom prst="roundRect">
            <a:avLst>
              <a:gd name="adj" fmla="val 4862"/>
            </a:avLst>
          </a:prstGeom>
          <a:solidFill>
            <a:schemeClr val="bg1"/>
          </a:solidFill>
          <a:ln w="158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180000" numCol="1" spcCol="0" rtlCol="0" fromWordArt="0" anchor="t" anchorCtr="0" forceAA="0" compatLnSpc="1">
            <a:prstTxWarp prst="textNoShape">
              <a:avLst/>
            </a:prstTxWarp>
            <a:noAutofit/>
          </a:bodyPr>
          <a:lstStyle/>
          <a:p>
            <a:pPr algn="ctr">
              <a:lnSpc>
                <a:spcPts val="1120"/>
              </a:lnSpc>
            </a:pPr>
            <a:r>
              <a:rPr lang="en-CA" sz="900" dirty="0">
                <a:solidFill>
                  <a:schemeClr val="tx1"/>
                </a:solidFill>
                <a:latin typeface="Arial" panose="020B0604020202020204" pitchFamily="34" charset="0"/>
                <a:cs typeface="Arial" panose="020B0604020202020204" pitchFamily="34" charset="0"/>
              </a:rPr>
              <a:t>I think they’re good for networking. Sure, people can find you with those mandatory fields, but if there’s nothing beyond that they don’t really know much about you. </a:t>
            </a:r>
            <a:endParaRPr lang="en-US" sz="900" dirty="0">
              <a:solidFill>
                <a:schemeClr val="tx1"/>
              </a:solidFill>
              <a:latin typeface="Arial" panose="020B0604020202020204" pitchFamily="34" charset="0"/>
              <a:cs typeface="Arial" panose="020B0604020202020204" pitchFamily="34" charset="0"/>
            </a:endParaRPr>
          </a:p>
        </p:txBody>
      </p:sp>
      <p:cxnSp>
        <p:nvCxnSpPr>
          <p:cNvPr id="105" name="Straight Connector 104">
            <a:extLst>
              <a:ext uri="{FF2B5EF4-FFF2-40B4-BE49-F238E27FC236}">
                <a16:creationId xmlns:a16="http://schemas.microsoft.com/office/drawing/2014/main" id="{030EF866-3A42-452B-A931-AF34A8907629}"/>
              </a:ext>
            </a:extLst>
          </p:cNvPr>
          <p:cNvCxnSpPr>
            <a:cxnSpLocks/>
            <a:endCxn id="101" idx="2"/>
          </p:cNvCxnSpPr>
          <p:nvPr/>
        </p:nvCxnSpPr>
        <p:spPr>
          <a:xfrm flipV="1">
            <a:off x="5477346" y="4358963"/>
            <a:ext cx="421368" cy="49375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
        <p:nvSpPr>
          <p:cNvPr id="72" name="Rounded Rectangle 17">
            <a:extLst>
              <a:ext uri="{FF2B5EF4-FFF2-40B4-BE49-F238E27FC236}">
                <a16:creationId xmlns:a16="http://schemas.microsoft.com/office/drawing/2014/main" id="{2D20FA90-6530-4AD7-889C-38FB2EBA9FB6}"/>
              </a:ext>
            </a:extLst>
          </p:cNvPr>
          <p:cNvSpPr/>
          <p:nvPr/>
        </p:nvSpPr>
        <p:spPr>
          <a:xfrm>
            <a:off x="9852141" y="3192621"/>
            <a:ext cx="1573693" cy="471010"/>
          </a:xfrm>
          <a:prstGeom prst="roundRect">
            <a:avLst>
              <a:gd name="adj" fmla="val 4862"/>
            </a:avLst>
          </a:prstGeom>
          <a:solidFill>
            <a:schemeClr val="bg1"/>
          </a:solidFill>
          <a:ln w="158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180000" numCol="1" spcCol="0" rtlCol="0" fromWordArt="0" anchor="t" anchorCtr="0" forceAA="0" compatLnSpc="1">
            <a:prstTxWarp prst="textNoShape">
              <a:avLst/>
            </a:prstTxWarp>
            <a:noAutofit/>
          </a:bodyPr>
          <a:lstStyle/>
          <a:p>
            <a:pPr algn="ctr">
              <a:lnSpc>
                <a:spcPts val="1120"/>
              </a:lnSpc>
            </a:pPr>
            <a:r>
              <a:rPr lang="en-CA" sz="900" dirty="0">
                <a:solidFill>
                  <a:schemeClr val="tx1"/>
                </a:solidFill>
                <a:latin typeface="Arial" panose="020B0604020202020204" pitchFamily="34" charset="0"/>
                <a:cs typeface="Arial" panose="020B0604020202020204" pitchFamily="34" charset="0"/>
              </a:rPr>
              <a:t>So this is just for the benefit of someone else?</a:t>
            </a:r>
            <a:endParaRPr lang="en-US" sz="900" dirty="0">
              <a:solidFill>
                <a:schemeClr val="tx1"/>
              </a:solidFill>
              <a:latin typeface="Arial" panose="020B0604020202020204" pitchFamily="34" charset="0"/>
              <a:cs typeface="Arial" panose="020B0604020202020204" pitchFamily="34" charset="0"/>
            </a:endParaRPr>
          </a:p>
        </p:txBody>
      </p:sp>
      <p:cxnSp>
        <p:nvCxnSpPr>
          <p:cNvPr id="73" name="Straight Connector 72">
            <a:extLst>
              <a:ext uri="{FF2B5EF4-FFF2-40B4-BE49-F238E27FC236}">
                <a16:creationId xmlns:a16="http://schemas.microsoft.com/office/drawing/2014/main" id="{3526A6F8-9BE5-4AC4-9622-2BB70F28660C}"/>
              </a:ext>
            </a:extLst>
          </p:cNvPr>
          <p:cNvCxnSpPr>
            <a:cxnSpLocks/>
            <a:stCxn id="72" idx="0"/>
          </p:cNvCxnSpPr>
          <p:nvPr/>
        </p:nvCxnSpPr>
        <p:spPr>
          <a:xfrm flipV="1">
            <a:off x="10638988" y="1991034"/>
            <a:ext cx="786846" cy="1201587"/>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
        <p:nvSpPr>
          <p:cNvPr id="38" name="Rounded Rectangle 17">
            <a:extLst>
              <a:ext uri="{FF2B5EF4-FFF2-40B4-BE49-F238E27FC236}">
                <a16:creationId xmlns:a16="http://schemas.microsoft.com/office/drawing/2014/main" id="{C2C4F004-35F7-984B-AF52-9485BD3798B7}"/>
              </a:ext>
            </a:extLst>
          </p:cNvPr>
          <p:cNvSpPr/>
          <p:nvPr/>
        </p:nvSpPr>
        <p:spPr>
          <a:xfrm>
            <a:off x="7948249" y="3703406"/>
            <a:ext cx="2072087" cy="896917"/>
          </a:xfrm>
          <a:prstGeom prst="roundRect">
            <a:avLst>
              <a:gd name="adj" fmla="val 4862"/>
            </a:avLst>
          </a:prstGeom>
          <a:solidFill>
            <a:schemeClr val="bg1"/>
          </a:solidFill>
          <a:ln w="158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180000" numCol="1" spcCol="0" rtlCol="0" fromWordArt="0" anchor="t" anchorCtr="0" forceAA="0" compatLnSpc="1">
            <a:prstTxWarp prst="textNoShape">
              <a:avLst/>
            </a:prstTxWarp>
            <a:noAutofit/>
          </a:bodyPr>
          <a:lstStyle/>
          <a:p>
            <a:pPr algn="ctr">
              <a:lnSpc>
                <a:spcPts val="1120"/>
              </a:lnSpc>
            </a:pPr>
            <a:r>
              <a:rPr lang="en-CA" sz="900" dirty="0">
                <a:solidFill>
                  <a:schemeClr val="tx1"/>
                </a:solidFill>
                <a:latin typeface="Arial" panose="020B0604020202020204" pitchFamily="34" charset="0"/>
                <a:cs typeface="Arial" panose="020B0604020202020204" pitchFamily="34" charset="0"/>
              </a:rPr>
              <a:t>Hey Liz! Have you met Clara before? We’re talking about the profile you’ve got to fill out when you start working for the government, and how they help you network. </a:t>
            </a:r>
            <a:endParaRPr lang="en-US" sz="900" dirty="0">
              <a:solidFill>
                <a:schemeClr val="tx1"/>
              </a:solidFill>
              <a:latin typeface="Arial" panose="020B0604020202020204" pitchFamily="34" charset="0"/>
              <a:cs typeface="Arial" panose="020B0604020202020204" pitchFamily="34" charset="0"/>
            </a:endParaRPr>
          </a:p>
        </p:txBody>
      </p:sp>
      <p:cxnSp>
        <p:nvCxnSpPr>
          <p:cNvPr id="40" name="Straight Connector 39">
            <a:extLst>
              <a:ext uri="{FF2B5EF4-FFF2-40B4-BE49-F238E27FC236}">
                <a16:creationId xmlns:a16="http://schemas.microsoft.com/office/drawing/2014/main" id="{DA408F30-FA66-FD45-BF54-827DBA6910B6}"/>
              </a:ext>
            </a:extLst>
          </p:cNvPr>
          <p:cNvCxnSpPr>
            <a:cxnSpLocks/>
          </p:cNvCxnSpPr>
          <p:nvPr/>
        </p:nvCxnSpPr>
        <p:spPr>
          <a:xfrm flipV="1">
            <a:off x="9057373" y="4600323"/>
            <a:ext cx="223652" cy="468289"/>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
        <p:nvSpPr>
          <p:cNvPr id="45" name="Rounded Rectangle 17">
            <a:extLst>
              <a:ext uri="{FF2B5EF4-FFF2-40B4-BE49-F238E27FC236}">
                <a16:creationId xmlns:a16="http://schemas.microsoft.com/office/drawing/2014/main" id="{39174D97-2E1E-E14A-BAAE-235E42BC817E}"/>
              </a:ext>
            </a:extLst>
          </p:cNvPr>
          <p:cNvSpPr/>
          <p:nvPr/>
        </p:nvSpPr>
        <p:spPr>
          <a:xfrm>
            <a:off x="10112489" y="3712231"/>
            <a:ext cx="1705464" cy="551762"/>
          </a:xfrm>
          <a:prstGeom prst="roundRect">
            <a:avLst>
              <a:gd name="adj" fmla="val 4862"/>
            </a:avLst>
          </a:prstGeom>
          <a:solidFill>
            <a:schemeClr val="bg1"/>
          </a:solidFill>
          <a:ln w="158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180000" numCol="1" spcCol="0" rtlCol="0" fromWordArt="0" anchor="t" anchorCtr="0" forceAA="0" compatLnSpc="1">
            <a:prstTxWarp prst="textNoShape">
              <a:avLst/>
            </a:prstTxWarp>
            <a:noAutofit/>
          </a:bodyPr>
          <a:lstStyle/>
          <a:p>
            <a:pPr algn="ctr">
              <a:lnSpc>
                <a:spcPts val="1120"/>
              </a:lnSpc>
            </a:pPr>
            <a:r>
              <a:rPr lang="en-CA" sz="900" dirty="0">
                <a:solidFill>
                  <a:schemeClr val="tx1"/>
                </a:solidFill>
                <a:latin typeface="Arial" panose="020B0604020202020204" pitchFamily="34" charset="0"/>
                <a:cs typeface="Arial" panose="020B0604020202020204" pitchFamily="34" charset="0"/>
              </a:rPr>
              <a:t>We were introduced, but we haven’t really had a chance to talk to each other. </a:t>
            </a:r>
            <a:endParaRPr lang="en-US" sz="900" dirty="0">
              <a:solidFill>
                <a:schemeClr val="tx1"/>
              </a:solidFill>
              <a:latin typeface="Arial" panose="020B0604020202020204" pitchFamily="34" charset="0"/>
              <a:cs typeface="Arial" panose="020B0604020202020204" pitchFamily="34" charset="0"/>
            </a:endParaRPr>
          </a:p>
        </p:txBody>
      </p:sp>
      <p:cxnSp>
        <p:nvCxnSpPr>
          <p:cNvPr id="46" name="Straight Connector 45">
            <a:extLst>
              <a:ext uri="{FF2B5EF4-FFF2-40B4-BE49-F238E27FC236}">
                <a16:creationId xmlns:a16="http://schemas.microsoft.com/office/drawing/2014/main" id="{4A0105F3-538E-9141-9458-D6B0F7C1E81D}"/>
              </a:ext>
            </a:extLst>
          </p:cNvPr>
          <p:cNvCxnSpPr>
            <a:cxnSpLocks/>
          </p:cNvCxnSpPr>
          <p:nvPr/>
        </p:nvCxnSpPr>
        <p:spPr>
          <a:xfrm flipV="1">
            <a:off x="10732771" y="4249602"/>
            <a:ext cx="326234" cy="560093"/>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91343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generated with very high confidence">
            <a:extLst>
              <a:ext uri="{FF2B5EF4-FFF2-40B4-BE49-F238E27FC236}">
                <a16:creationId xmlns:a16="http://schemas.microsoft.com/office/drawing/2014/main" id="{0A028805-7B80-D34B-A424-D620295530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9901" y="705610"/>
            <a:ext cx="5185007" cy="2606850"/>
          </a:xfrm>
          <a:prstGeom prst="rect">
            <a:avLst/>
          </a:prstGeom>
        </p:spPr>
      </p:pic>
      <p:cxnSp>
        <p:nvCxnSpPr>
          <p:cNvPr id="5" name="Straight Connector 4">
            <a:extLst>
              <a:ext uri="{FF2B5EF4-FFF2-40B4-BE49-F238E27FC236}">
                <a16:creationId xmlns:a16="http://schemas.microsoft.com/office/drawing/2014/main" id="{E80076AC-B951-6640-87DE-7467B56F7816}"/>
              </a:ext>
            </a:extLst>
          </p:cNvPr>
          <p:cNvCxnSpPr>
            <a:cxnSpLocks/>
          </p:cNvCxnSpPr>
          <p:nvPr/>
        </p:nvCxnSpPr>
        <p:spPr>
          <a:xfrm>
            <a:off x="5989223" y="0"/>
            <a:ext cx="0" cy="3430506"/>
          </a:xfrm>
          <a:prstGeom prst="line">
            <a:avLst/>
          </a:prstGeom>
          <a:ln w="19050">
            <a:solidFill>
              <a:schemeClr val="bg2">
                <a:lumMod val="50000"/>
              </a:schemeClr>
            </a:solidFill>
            <a:prstDash val="dashDot"/>
          </a:ln>
        </p:spPr>
        <p:style>
          <a:lnRef idx="1">
            <a:schemeClr val="dk1"/>
          </a:lnRef>
          <a:fillRef idx="0">
            <a:schemeClr val="dk1"/>
          </a:fillRef>
          <a:effectRef idx="0">
            <a:schemeClr val="dk1"/>
          </a:effectRef>
          <a:fontRef idx="minor">
            <a:schemeClr val="tx1"/>
          </a:fontRef>
        </p:style>
      </p:cxnSp>
      <p:sp>
        <p:nvSpPr>
          <p:cNvPr id="6" name="Rounded Rectangle 17">
            <a:extLst>
              <a:ext uri="{FF2B5EF4-FFF2-40B4-BE49-F238E27FC236}">
                <a16:creationId xmlns:a16="http://schemas.microsoft.com/office/drawing/2014/main" id="{7492783B-5C90-0245-8C76-76952C13DF6C}"/>
              </a:ext>
            </a:extLst>
          </p:cNvPr>
          <p:cNvSpPr/>
          <p:nvPr/>
        </p:nvSpPr>
        <p:spPr>
          <a:xfrm>
            <a:off x="1150706" y="85419"/>
            <a:ext cx="3369313" cy="715966"/>
          </a:xfrm>
          <a:prstGeom prst="roundRect">
            <a:avLst>
              <a:gd name="adj" fmla="val 4862"/>
            </a:avLst>
          </a:prstGeom>
          <a:solidFill>
            <a:schemeClr val="bg1"/>
          </a:solidFill>
          <a:ln w="158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180000" numCol="1" spcCol="0" rtlCol="0" fromWordArt="0" anchor="t" anchorCtr="0" forceAA="0" compatLnSpc="1">
            <a:prstTxWarp prst="textNoShape">
              <a:avLst/>
            </a:prstTxWarp>
            <a:noAutofit/>
          </a:bodyPr>
          <a:lstStyle/>
          <a:p>
            <a:pPr algn="ctr">
              <a:lnSpc>
                <a:spcPts val="1120"/>
              </a:lnSpc>
            </a:pPr>
            <a:r>
              <a:rPr lang="en-CA" sz="900" dirty="0">
                <a:solidFill>
                  <a:schemeClr val="tx1"/>
                </a:solidFill>
                <a:latin typeface="Arial" panose="020B0604020202020204" pitchFamily="34" charset="0"/>
                <a:cs typeface="Arial" panose="020B0604020202020204" pitchFamily="34" charset="0"/>
              </a:rPr>
              <a:t>I feel like I kind of know you already because I looked through my coworkers’ profiles on my first day. Yours is the most filled out! You even have that “About Me” section filled that everyone seems to avoid. </a:t>
            </a:r>
            <a:endParaRPr lang="en-US" sz="900" dirty="0">
              <a:solidFill>
                <a:schemeClr val="tx1"/>
              </a:solidFill>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9359547B-2460-1A49-8969-EF754FF8C46C}"/>
              </a:ext>
            </a:extLst>
          </p:cNvPr>
          <p:cNvCxnSpPr>
            <a:cxnSpLocks/>
          </p:cNvCxnSpPr>
          <p:nvPr/>
        </p:nvCxnSpPr>
        <p:spPr>
          <a:xfrm flipH="1" flipV="1">
            <a:off x="3529877" y="801388"/>
            <a:ext cx="744668" cy="612715"/>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pic>
        <p:nvPicPr>
          <p:cNvPr id="10" name="Picture 9" descr="A picture containing text&#10;&#10;Description generated with very high confidence">
            <a:extLst>
              <a:ext uri="{FF2B5EF4-FFF2-40B4-BE49-F238E27FC236}">
                <a16:creationId xmlns:a16="http://schemas.microsoft.com/office/drawing/2014/main" id="{C4B0A5E9-1835-5342-923F-098253BB97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35713" y="685948"/>
            <a:ext cx="5263224" cy="2646174"/>
          </a:xfrm>
          <a:prstGeom prst="rect">
            <a:avLst/>
          </a:prstGeom>
        </p:spPr>
      </p:pic>
      <p:cxnSp>
        <p:nvCxnSpPr>
          <p:cNvPr id="11" name="Straight Connector 10">
            <a:extLst>
              <a:ext uri="{FF2B5EF4-FFF2-40B4-BE49-F238E27FC236}">
                <a16:creationId xmlns:a16="http://schemas.microsoft.com/office/drawing/2014/main" id="{86B71FD7-485A-134E-A009-D746A5C2B883}"/>
              </a:ext>
            </a:extLst>
          </p:cNvPr>
          <p:cNvCxnSpPr>
            <a:cxnSpLocks/>
          </p:cNvCxnSpPr>
          <p:nvPr/>
        </p:nvCxnSpPr>
        <p:spPr>
          <a:xfrm>
            <a:off x="0" y="3430506"/>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ounded Rectangle 17">
            <a:extLst>
              <a:ext uri="{FF2B5EF4-FFF2-40B4-BE49-F238E27FC236}">
                <a16:creationId xmlns:a16="http://schemas.microsoft.com/office/drawing/2014/main" id="{AFF5EA34-022A-3A47-B892-7B852FAC8793}"/>
              </a:ext>
            </a:extLst>
          </p:cNvPr>
          <p:cNvSpPr/>
          <p:nvPr/>
        </p:nvSpPr>
        <p:spPr>
          <a:xfrm>
            <a:off x="6089034" y="96232"/>
            <a:ext cx="4991314" cy="479375"/>
          </a:xfrm>
          <a:prstGeom prst="roundRect">
            <a:avLst>
              <a:gd name="adj" fmla="val 4862"/>
            </a:avLst>
          </a:prstGeom>
          <a:solidFill>
            <a:schemeClr val="bg1"/>
          </a:solidFill>
          <a:ln w="158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180000" numCol="1" spcCol="0" rtlCol="0" fromWordArt="0" anchor="t" anchorCtr="0" forceAA="0" compatLnSpc="1">
            <a:prstTxWarp prst="textNoShape">
              <a:avLst/>
            </a:prstTxWarp>
            <a:noAutofit/>
          </a:bodyPr>
          <a:lstStyle/>
          <a:p>
            <a:pPr algn="ctr">
              <a:lnSpc>
                <a:spcPts val="1120"/>
              </a:lnSpc>
            </a:pPr>
            <a:r>
              <a:rPr lang="en-CA" sz="900" dirty="0">
                <a:solidFill>
                  <a:schemeClr val="tx1"/>
                </a:solidFill>
                <a:latin typeface="Arial" panose="020B0604020202020204" pitchFamily="34" charset="0"/>
                <a:cs typeface="Arial" panose="020B0604020202020204" pitchFamily="34" charset="0"/>
              </a:rPr>
              <a:t>I don’t know why everyone avoids it? Sure it’s hard to write about yourself, but if your profile isn’t totally filled out you’re missing an opportunity to brand yourself. </a:t>
            </a:r>
            <a:endParaRPr lang="en-US" sz="900" dirty="0">
              <a:solidFill>
                <a:schemeClr val="tx1"/>
              </a:solidFill>
              <a:latin typeface="Arial" panose="020B0604020202020204" pitchFamily="34" charset="0"/>
              <a:cs typeface="Arial" panose="020B0604020202020204" pitchFamily="34" charset="0"/>
            </a:endParaRPr>
          </a:p>
        </p:txBody>
      </p:sp>
      <p:cxnSp>
        <p:nvCxnSpPr>
          <p:cNvPr id="16" name="Straight Connector 15">
            <a:extLst>
              <a:ext uri="{FF2B5EF4-FFF2-40B4-BE49-F238E27FC236}">
                <a16:creationId xmlns:a16="http://schemas.microsoft.com/office/drawing/2014/main" id="{AD51BE04-B6BF-6D4C-ADD7-A12B323614BD}"/>
              </a:ext>
            </a:extLst>
          </p:cNvPr>
          <p:cNvCxnSpPr>
            <a:cxnSpLocks/>
          </p:cNvCxnSpPr>
          <p:nvPr/>
        </p:nvCxnSpPr>
        <p:spPr>
          <a:xfrm flipH="1" flipV="1">
            <a:off x="9820656" y="587564"/>
            <a:ext cx="424168" cy="782927"/>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
        <p:nvSpPr>
          <p:cNvPr id="20" name="Rounded Rectangle 17">
            <a:extLst>
              <a:ext uri="{FF2B5EF4-FFF2-40B4-BE49-F238E27FC236}">
                <a16:creationId xmlns:a16="http://schemas.microsoft.com/office/drawing/2014/main" id="{138091B4-3AF1-5D44-AF05-E6BDE15ACD93}"/>
              </a:ext>
            </a:extLst>
          </p:cNvPr>
          <p:cNvSpPr/>
          <p:nvPr/>
        </p:nvSpPr>
        <p:spPr>
          <a:xfrm>
            <a:off x="7970563" y="739680"/>
            <a:ext cx="865033" cy="1008979"/>
          </a:xfrm>
          <a:prstGeom prst="roundRect">
            <a:avLst>
              <a:gd name="adj" fmla="val 4862"/>
            </a:avLst>
          </a:prstGeom>
          <a:solidFill>
            <a:schemeClr val="bg1"/>
          </a:solidFill>
          <a:ln w="158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180000" numCol="1" spcCol="0" rtlCol="0" fromWordArt="0" anchor="t" anchorCtr="0" forceAA="0" compatLnSpc="1">
            <a:prstTxWarp prst="textNoShape">
              <a:avLst/>
            </a:prstTxWarp>
            <a:noAutofit/>
          </a:bodyPr>
          <a:lstStyle/>
          <a:p>
            <a:pPr algn="ctr">
              <a:lnSpc>
                <a:spcPts val="1120"/>
              </a:lnSpc>
            </a:pPr>
            <a:r>
              <a:rPr lang="en-CA" sz="900" dirty="0">
                <a:solidFill>
                  <a:schemeClr val="tx1"/>
                </a:solidFill>
                <a:latin typeface="Arial" panose="020B0604020202020204" pitchFamily="34" charset="0"/>
                <a:cs typeface="Arial" panose="020B0604020202020204" pitchFamily="34" charset="0"/>
              </a:rPr>
              <a:t>Brand yourself? Networking I get, but why do you need a brand? </a:t>
            </a:r>
            <a:endParaRPr lang="en-US" sz="900" dirty="0">
              <a:solidFill>
                <a:schemeClr val="tx1"/>
              </a:solidFill>
              <a:latin typeface="Arial" panose="020B0604020202020204" pitchFamily="34" charset="0"/>
              <a:cs typeface="Arial" panose="020B0604020202020204" pitchFamily="34" charset="0"/>
            </a:endParaRPr>
          </a:p>
        </p:txBody>
      </p:sp>
      <p:cxnSp>
        <p:nvCxnSpPr>
          <p:cNvPr id="21" name="Straight Connector 20">
            <a:extLst>
              <a:ext uri="{FF2B5EF4-FFF2-40B4-BE49-F238E27FC236}">
                <a16:creationId xmlns:a16="http://schemas.microsoft.com/office/drawing/2014/main" id="{98069CDC-A878-F94B-95E4-C9EE23CE99FE}"/>
              </a:ext>
            </a:extLst>
          </p:cNvPr>
          <p:cNvCxnSpPr>
            <a:cxnSpLocks/>
          </p:cNvCxnSpPr>
          <p:nvPr/>
        </p:nvCxnSpPr>
        <p:spPr>
          <a:xfrm flipH="1" flipV="1">
            <a:off x="8133897" y="1900452"/>
            <a:ext cx="411924" cy="528828"/>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pic>
        <p:nvPicPr>
          <p:cNvPr id="27" name="Picture 26" descr="A picture containing text&#10;&#10;Description generated with very high confidence">
            <a:extLst>
              <a:ext uri="{FF2B5EF4-FFF2-40B4-BE49-F238E27FC236}">
                <a16:creationId xmlns:a16="http://schemas.microsoft.com/office/drawing/2014/main" id="{DED6F5EB-8CC0-4145-A94C-08AADCD633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0792" y="3891270"/>
            <a:ext cx="5263224" cy="2646174"/>
          </a:xfrm>
          <a:prstGeom prst="rect">
            <a:avLst/>
          </a:prstGeom>
        </p:spPr>
      </p:pic>
      <p:sp>
        <p:nvSpPr>
          <p:cNvPr id="28" name="Rounded Rectangle 17">
            <a:extLst>
              <a:ext uri="{FF2B5EF4-FFF2-40B4-BE49-F238E27FC236}">
                <a16:creationId xmlns:a16="http://schemas.microsoft.com/office/drawing/2014/main" id="{C637AFB3-86C6-774D-9FED-641CC8929049}"/>
              </a:ext>
            </a:extLst>
          </p:cNvPr>
          <p:cNvSpPr/>
          <p:nvPr/>
        </p:nvSpPr>
        <p:spPr>
          <a:xfrm>
            <a:off x="260792" y="3377973"/>
            <a:ext cx="5618078" cy="612718"/>
          </a:xfrm>
          <a:prstGeom prst="roundRect">
            <a:avLst>
              <a:gd name="adj" fmla="val 4862"/>
            </a:avLst>
          </a:prstGeom>
          <a:solidFill>
            <a:schemeClr val="bg1"/>
          </a:solidFill>
          <a:ln w="158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180000" numCol="1" spcCol="0" rtlCol="0" fromWordArt="0" anchor="t" anchorCtr="0" forceAA="0" compatLnSpc="1">
            <a:prstTxWarp prst="textNoShape">
              <a:avLst/>
            </a:prstTxWarp>
            <a:noAutofit/>
          </a:bodyPr>
          <a:lstStyle/>
          <a:p>
            <a:pPr algn="ctr">
              <a:lnSpc>
                <a:spcPts val="1120"/>
              </a:lnSpc>
            </a:pPr>
            <a:r>
              <a:rPr lang="en-CA" sz="900" dirty="0">
                <a:solidFill>
                  <a:schemeClr val="tx1"/>
                </a:solidFill>
                <a:latin typeface="Arial" panose="020B0604020202020204" pitchFamily="34" charset="0"/>
                <a:cs typeface="Arial" panose="020B0604020202020204" pitchFamily="34" charset="0"/>
              </a:rPr>
              <a:t>It’s kind of like an author bio on the cover of a book. The rest of the profile is fill-in-the-blanks, but having everything filled out is where you can truly express the version of yourself that you want the world to see. People can imagine you as a real person. </a:t>
            </a:r>
            <a:endParaRPr lang="en-US" sz="900" dirty="0">
              <a:solidFill>
                <a:schemeClr val="tx1"/>
              </a:solidFill>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42FD3054-EDFE-8245-9230-74A8234242AE}"/>
              </a:ext>
            </a:extLst>
          </p:cNvPr>
          <p:cNvCxnSpPr>
            <a:cxnSpLocks/>
          </p:cNvCxnSpPr>
          <p:nvPr/>
        </p:nvCxnSpPr>
        <p:spPr>
          <a:xfrm flipH="1" flipV="1">
            <a:off x="3794760" y="3997223"/>
            <a:ext cx="479785" cy="36534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559E30F8-BE2E-0247-B644-753C91B9B375}"/>
              </a:ext>
            </a:extLst>
          </p:cNvPr>
          <p:cNvCxnSpPr>
            <a:cxnSpLocks/>
          </p:cNvCxnSpPr>
          <p:nvPr/>
        </p:nvCxnSpPr>
        <p:spPr>
          <a:xfrm>
            <a:off x="5989223" y="3499104"/>
            <a:ext cx="0" cy="3430506"/>
          </a:xfrm>
          <a:prstGeom prst="line">
            <a:avLst/>
          </a:prstGeom>
          <a:ln w="19050">
            <a:solidFill>
              <a:schemeClr val="bg2">
                <a:lumMod val="50000"/>
              </a:schemeClr>
            </a:solidFill>
            <a:prstDash val="dashDot"/>
          </a:ln>
        </p:spPr>
        <p:style>
          <a:lnRef idx="1">
            <a:schemeClr val="dk1"/>
          </a:lnRef>
          <a:fillRef idx="0">
            <a:schemeClr val="dk1"/>
          </a:fillRef>
          <a:effectRef idx="0">
            <a:schemeClr val="dk1"/>
          </a:effectRef>
          <a:fontRef idx="minor">
            <a:schemeClr val="tx1"/>
          </a:fontRef>
        </p:style>
      </p:cxnSp>
      <p:pic>
        <p:nvPicPr>
          <p:cNvPr id="33" name="Picture 32" descr="A picture containing text&#10;&#10;Description generated with very high confidence">
            <a:extLst>
              <a:ext uri="{FF2B5EF4-FFF2-40B4-BE49-F238E27FC236}">
                <a16:creationId xmlns:a16="http://schemas.microsoft.com/office/drawing/2014/main" id="{17F072A6-B7B1-B341-8F7A-CF104E55A0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39662" y="3891270"/>
            <a:ext cx="5263224" cy="2646174"/>
          </a:xfrm>
          <a:prstGeom prst="rect">
            <a:avLst/>
          </a:prstGeom>
        </p:spPr>
      </p:pic>
      <p:cxnSp>
        <p:nvCxnSpPr>
          <p:cNvPr id="36" name="Straight Connector 35">
            <a:extLst>
              <a:ext uri="{FF2B5EF4-FFF2-40B4-BE49-F238E27FC236}">
                <a16:creationId xmlns:a16="http://schemas.microsoft.com/office/drawing/2014/main" id="{11939328-0DB3-3941-90BC-545A7525A51B}"/>
              </a:ext>
            </a:extLst>
          </p:cNvPr>
          <p:cNvCxnSpPr>
            <a:cxnSpLocks/>
            <a:endCxn id="44" idx="2"/>
          </p:cNvCxnSpPr>
          <p:nvPr/>
        </p:nvCxnSpPr>
        <p:spPr>
          <a:xfrm flipH="1" flipV="1">
            <a:off x="8771274" y="3958750"/>
            <a:ext cx="207644" cy="317386"/>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
        <p:nvSpPr>
          <p:cNvPr id="44" name="Rounded Rectangle 17">
            <a:extLst>
              <a:ext uri="{FF2B5EF4-FFF2-40B4-BE49-F238E27FC236}">
                <a16:creationId xmlns:a16="http://schemas.microsoft.com/office/drawing/2014/main" id="{A806E0C2-7084-FB4E-BCFC-B29BE0222584}"/>
              </a:ext>
            </a:extLst>
          </p:cNvPr>
          <p:cNvSpPr/>
          <p:nvPr/>
        </p:nvSpPr>
        <p:spPr>
          <a:xfrm>
            <a:off x="7654331" y="3499104"/>
            <a:ext cx="2233885" cy="459646"/>
          </a:xfrm>
          <a:prstGeom prst="roundRect">
            <a:avLst>
              <a:gd name="adj" fmla="val 4862"/>
            </a:avLst>
          </a:prstGeom>
          <a:solidFill>
            <a:schemeClr val="bg1"/>
          </a:solidFill>
          <a:ln w="158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180000" numCol="1" spcCol="0" rtlCol="0" fromWordArt="0" anchor="t" anchorCtr="0" forceAA="0" compatLnSpc="1">
            <a:prstTxWarp prst="textNoShape">
              <a:avLst/>
            </a:prstTxWarp>
            <a:noAutofit/>
          </a:bodyPr>
          <a:lstStyle/>
          <a:p>
            <a:pPr algn="ctr">
              <a:lnSpc>
                <a:spcPts val="1120"/>
              </a:lnSpc>
            </a:pPr>
            <a:r>
              <a:rPr lang="en-CA" sz="900" dirty="0">
                <a:solidFill>
                  <a:schemeClr val="tx1"/>
                </a:solidFill>
                <a:latin typeface="Arial" panose="020B0604020202020204" pitchFamily="34" charset="0"/>
                <a:cs typeface="Arial" panose="020B0604020202020204" pitchFamily="34" charset="0"/>
              </a:rPr>
              <a:t>Brand yourself? Networking I get, but why do you need a brand? </a:t>
            </a:r>
            <a:endParaRPr lang="en-US" sz="900" dirty="0">
              <a:solidFill>
                <a:schemeClr val="tx1"/>
              </a:solidFill>
              <a:latin typeface="Arial" panose="020B0604020202020204" pitchFamily="34" charset="0"/>
              <a:cs typeface="Arial" panose="020B0604020202020204" pitchFamily="34" charset="0"/>
            </a:endParaRPr>
          </a:p>
        </p:txBody>
      </p:sp>
      <p:cxnSp>
        <p:nvCxnSpPr>
          <p:cNvPr id="45" name="Straight Connector 44">
            <a:extLst>
              <a:ext uri="{FF2B5EF4-FFF2-40B4-BE49-F238E27FC236}">
                <a16:creationId xmlns:a16="http://schemas.microsoft.com/office/drawing/2014/main" id="{1BA7BD4D-53E8-FC40-BA16-4873AB8133BE}"/>
              </a:ext>
            </a:extLst>
          </p:cNvPr>
          <p:cNvCxnSpPr>
            <a:cxnSpLocks/>
            <a:endCxn id="20" idx="3"/>
          </p:cNvCxnSpPr>
          <p:nvPr/>
        </p:nvCxnSpPr>
        <p:spPr>
          <a:xfrm flipH="1" flipV="1">
            <a:off x="8835596" y="1244170"/>
            <a:ext cx="468966" cy="278722"/>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
        <p:nvSpPr>
          <p:cNvPr id="47" name="Rounded Rectangle 17">
            <a:extLst>
              <a:ext uri="{FF2B5EF4-FFF2-40B4-BE49-F238E27FC236}">
                <a16:creationId xmlns:a16="http://schemas.microsoft.com/office/drawing/2014/main" id="{DB33E5A8-13B9-2A42-96BC-13BBB94430A8}"/>
              </a:ext>
            </a:extLst>
          </p:cNvPr>
          <p:cNvSpPr/>
          <p:nvPr/>
        </p:nvSpPr>
        <p:spPr>
          <a:xfrm>
            <a:off x="7351776" y="5054356"/>
            <a:ext cx="1627142" cy="322316"/>
          </a:xfrm>
          <a:prstGeom prst="roundRect">
            <a:avLst>
              <a:gd name="adj" fmla="val 4862"/>
            </a:avLst>
          </a:prstGeom>
          <a:solidFill>
            <a:schemeClr val="bg1"/>
          </a:solidFill>
          <a:ln w="158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180000" numCol="1" spcCol="0" rtlCol="0" fromWordArt="0" anchor="t" anchorCtr="0" forceAA="0" compatLnSpc="1">
            <a:prstTxWarp prst="textNoShape">
              <a:avLst/>
            </a:prstTxWarp>
            <a:noAutofit/>
          </a:bodyPr>
          <a:lstStyle/>
          <a:p>
            <a:pPr algn="ctr">
              <a:lnSpc>
                <a:spcPts val="1120"/>
              </a:lnSpc>
            </a:pPr>
            <a:r>
              <a:rPr lang="en-CA" sz="900" dirty="0">
                <a:solidFill>
                  <a:schemeClr val="tx1"/>
                </a:solidFill>
                <a:latin typeface="Arial" panose="020B0604020202020204" pitchFamily="34" charset="0"/>
                <a:cs typeface="Arial" panose="020B0604020202020204" pitchFamily="34" charset="0"/>
              </a:rPr>
              <a:t>Looks like I’ll have to too! </a:t>
            </a:r>
            <a:endParaRPr lang="en-US" sz="900" dirty="0">
              <a:solidFill>
                <a:schemeClr val="tx1"/>
              </a:solidFill>
              <a:latin typeface="Arial" panose="020B0604020202020204" pitchFamily="34" charset="0"/>
              <a:cs typeface="Arial" panose="020B0604020202020204" pitchFamily="34" charset="0"/>
            </a:endParaRPr>
          </a:p>
        </p:txBody>
      </p:sp>
      <p:cxnSp>
        <p:nvCxnSpPr>
          <p:cNvPr id="48" name="Straight Connector 47">
            <a:extLst>
              <a:ext uri="{FF2B5EF4-FFF2-40B4-BE49-F238E27FC236}">
                <a16:creationId xmlns:a16="http://schemas.microsoft.com/office/drawing/2014/main" id="{73AA802F-4321-2945-9303-229CBE80EB6B}"/>
              </a:ext>
            </a:extLst>
          </p:cNvPr>
          <p:cNvCxnSpPr>
            <a:cxnSpLocks/>
            <a:stCxn id="47" idx="0"/>
          </p:cNvCxnSpPr>
          <p:nvPr/>
        </p:nvCxnSpPr>
        <p:spPr>
          <a:xfrm flipH="1" flipV="1">
            <a:off x="7654331" y="4745736"/>
            <a:ext cx="511016" cy="30862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66379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2A6212F-C505-E649-A43D-ED258EE467CA}"/>
              </a:ext>
            </a:extLst>
          </p:cNvPr>
          <p:cNvSpPr/>
          <p:nvPr/>
        </p:nvSpPr>
        <p:spPr>
          <a:xfrm>
            <a:off x="235974" y="819155"/>
            <a:ext cx="10561728" cy="461665"/>
          </a:xfrm>
          <a:prstGeom prst="rect">
            <a:avLst/>
          </a:prstGeom>
        </p:spPr>
        <p:txBody>
          <a:bodyPr wrap="square">
            <a:spAutoFit/>
          </a:bodyPr>
          <a:lstStyle/>
          <a:p>
            <a:r>
              <a:rPr lang="en-CA" sz="1200" b="1" dirty="0"/>
              <a:t>Scenario One: </a:t>
            </a:r>
          </a:p>
          <a:p>
            <a:r>
              <a:rPr lang="en-CA" sz="1200" dirty="0"/>
              <a:t>Clara is asked by her manager to create a (mandatory) profile. No Profile exists, just an email account &amp; 1</a:t>
            </a:r>
            <a:r>
              <a:rPr lang="en-CA" sz="1200" baseline="30000" dirty="0"/>
              <a:t>st</a:t>
            </a:r>
            <a:r>
              <a:rPr lang="en-CA" sz="1200" dirty="0"/>
              <a:t> last name(?)</a:t>
            </a:r>
          </a:p>
        </p:txBody>
      </p:sp>
      <p:sp>
        <p:nvSpPr>
          <p:cNvPr id="15" name="TextBox 14">
            <a:extLst>
              <a:ext uri="{FF2B5EF4-FFF2-40B4-BE49-F238E27FC236}">
                <a16:creationId xmlns:a16="http://schemas.microsoft.com/office/drawing/2014/main" id="{E91F97D3-7268-C740-9142-D595E2DDADD8}"/>
              </a:ext>
            </a:extLst>
          </p:cNvPr>
          <p:cNvSpPr txBox="1"/>
          <p:nvPr/>
        </p:nvSpPr>
        <p:spPr>
          <a:xfrm>
            <a:off x="237586" y="2762540"/>
            <a:ext cx="10902462" cy="461665"/>
          </a:xfrm>
          <a:prstGeom prst="rect">
            <a:avLst/>
          </a:prstGeom>
          <a:noFill/>
        </p:spPr>
        <p:txBody>
          <a:bodyPr wrap="square" rtlCol="0">
            <a:spAutoFit/>
          </a:bodyPr>
          <a:lstStyle/>
          <a:p>
            <a:r>
              <a:rPr lang="en-CA" sz="1200" b="1" dirty="0"/>
              <a:t>Scenario: </a:t>
            </a:r>
          </a:p>
          <a:p>
            <a:r>
              <a:rPr lang="en-CA" sz="1200" dirty="0"/>
              <a:t>Ann wants to share their GC Profile after a meeting/convention/trade show (?)</a:t>
            </a:r>
          </a:p>
        </p:txBody>
      </p:sp>
      <p:sp>
        <p:nvSpPr>
          <p:cNvPr id="16" name="TextBox 15">
            <a:extLst>
              <a:ext uri="{FF2B5EF4-FFF2-40B4-BE49-F238E27FC236}">
                <a16:creationId xmlns:a16="http://schemas.microsoft.com/office/drawing/2014/main" id="{066BB5A4-95C0-3349-AFA5-0E597A5E2A27}"/>
              </a:ext>
            </a:extLst>
          </p:cNvPr>
          <p:cNvSpPr txBox="1"/>
          <p:nvPr/>
        </p:nvSpPr>
        <p:spPr>
          <a:xfrm>
            <a:off x="237585" y="3281380"/>
            <a:ext cx="10326424" cy="461665"/>
          </a:xfrm>
          <a:prstGeom prst="rect">
            <a:avLst/>
          </a:prstGeom>
          <a:noFill/>
        </p:spPr>
        <p:txBody>
          <a:bodyPr wrap="square" rtlCol="0">
            <a:spAutoFit/>
          </a:bodyPr>
          <a:lstStyle/>
          <a:p>
            <a:r>
              <a:rPr lang="en-CA" sz="1200" b="1" dirty="0"/>
              <a:t>Scenario: </a:t>
            </a:r>
          </a:p>
          <a:p>
            <a:r>
              <a:rPr lang="en-CA" sz="1200" dirty="0"/>
              <a:t>Geoff is active on Collab. Geoff wants to create a collection/group of favourite (often accessed) Profiles</a:t>
            </a:r>
          </a:p>
        </p:txBody>
      </p:sp>
      <p:sp>
        <p:nvSpPr>
          <p:cNvPr id="17" name="TextBox 16">
            <a:extLst>
              <a:ext uri="{FF2B5EF4-FFF2-40B4-BE49-F238E27FC236}">
                <a16:creationId xmlns:a16="http://schemas.microsoft.com/office/drawing/2014/main" id="{C8887E88-5204-3C4A-AFE4-B9665B2BA8B7}"/>
              </a:ext>
            </a:extLst>
          </p:cNvPr>
          <p:cNvSpPr txBox="1"/>
          <p:nvPr/>
        </p:nvSpPr>
        <p:spPr>
          <a:xfrm>
            <a:off x="237585" y="3800220"/>
            <a:ext cx="11509765" cy="461665"/>
          </a:xfrm>
          <a:prstGeom prst="rect">
            <a:avLst/>
          </a:prstGeom>
          <a:noFill/>
        </p:spPr>
        <p:txBody>
          <a:bodyPr wrap="square" rtlCol="0">
            <a:spAutoFit/>
          </a:bodyPr>
          <a:lstStyle/>
          <a:p>
            <a:r>
              <a:rPr lang="en-CA" sz="1200" b="1" dirty="0"/>
              <a:t>Scenario: </a:t>
            </a:r>
          </a:p>
          <a:p>
            <a:r>
              <a:rPr lang="en-CA" sz="1200" dirty="0"/>
              <a:t>Kelly wants to Delete her profile (retirement) user does not want to be ”in the system” anymore. (for privacy) (for closure)</a:t>
            </a:r>
          </a:p>
        </p:txBody>
      </p:sp>
      <p:sp>
        <p:nvSpPr>
          <p:cNvPr id="11" name="TextBox 10">
            <a:extLst>
              <a:ext uri="{FF2B5EF4-FFF2-40B4-BE49-F238E27FC236}">
                <a16:creationId xmlns:a16="http://schemas.microsoft.com/office/drawing/2014/main" id="{1705836D-8C63-1B46-8A33-57CE696C7C9F}"/>
              </a:ext>
            </a:extLst>
          </p:cNvPr>
          <p:cNvSpPr txBox="1"/>
          <p:nvPr/>
        </p:nvSpPr>
        <p:spPr>
          <a:xfrm>
            <a:off x="237586" y="4319060"/>
            <a:ext cx="10902462" cy="461665"/>
          </a:xfrm>
          <a:prstGeom prst="rect">
            <a:avLst/>
          </a:prstGeom>
          <a:noFill/>
        </p:spPr>
        <p:txBody>
          <a:bodyPr wrap="square" rtlCol="0">
            <a:spAutoFit/>
          </a:bodyPr>
          <a:lstStyle/>
          <a:p>
            <a:r>
              <a:rPr lang="en-CA" sz="1200" b="1" dirty="0"/>
              <a:t>Scenario: </a:t>
            </a:r>
          </a:p>
          <a:p>
            <a:r>
              <a:rPr lang="en-CA" sz="1200" dirty="0"/>
              <a:t>Becky is active on Collab &amp; Profile, moves to a different department, but the new team is not active on the Collab platform. What does she do?</a:t>
            </a:r>
          </a:p>
        </p:txBody>
      </p:sp>
      <p:sp>
        <p:nvSpPr>
          <p:cNvPr id="12" name="TextBox 11">
            <a:extLst>
              <a:ext uri="{FF2B5EF4-FFF2-40B4-BE49-F238E27FC236}">
                <a16:creationId xmlns:a16="http://schemas.microsoft.com/office/drawing/2014/main" id="{D340A952-56AF-C648-94AA-1E230AC9B4BA}"/>
              </a:ext>
            </a:extLst>
          </p:cNvPr>
          <p:cNvSpPr txBox="1"/>
          <p:nvPr/>
        </p:nvSpPr>
        <p:spPr>
          <a:xfrm>
            <a:off x="235974" y="1814459"/>
            <a:ext cx="11692115" cy="461665"/>
          </a:xfrm>
          <a:prstGeom prst="rect">
            <a:avLst/>
          </a:prstGeom>
          <a:noFill/>
        </p:spPr>
        <p:txBody>
          <a:bodyPr wrap="square" rtlCol="0">
            <a:spAutoFit/>
          </a:bodyPr>
          <a:lstStyle/>
          <a:p>
            <a:r>
              <a:rPr lang="en-CA" sz="1200" b="1" dirty="0"/>
              <a:t>Scenario Three: </a:t>
            </a:r>
          </a:p>
          <a:p>
            <a:r>
              <a:rPr lang="en-CA" sz="1200" dirty="0"/>
              <a:t>Jean &amp; Clara discuss the value of having a profile (&amp; manager). Clara becomes more motivated to complete her profile beyond the basic job title, department, contact info and manager.</a:t>
            </a:r>
          </a:p>
        </p:txBody>
      </p:sp>
      <p:sp>
        <p:nvSpPr>
          <p:cNvPr id="9" name="TextBox 8">
            <a:extLst>
              <a:ext uri="{FF2B5EF4-FFF2-40B4-BE49-F238E27FC236}">
                <a16:creationId xmlns:a16="http://schemas.microsoft.com/office/drawing/2014/main" id="{27C99672-6B24-4F48-A310-74CE025EFD95}"/>
              </a:ext>
            </a:extLst>
          </p:cNvPr>
          <p:cNvSpPr txBox="1"/>
          <p:nvPr/>
        </p:nvSpPr>
        <p:spPr>
          <a:xfrm>
            <a:off x="235974" y="1316807"/>
            <a:ext cx="11692115" cy="461665"/>
          </a:xfrm>
          <a:prstGeom prst="rect">
            <a:avLst/>
          </a:prstGeom>
          <a:noFill/>
        </p:spPr>
        <p:txBody>
          <a:bodyPr wrap="square" rtlCol="0">
            <a:spAutoFit/>
          </a:bodyPr>
          <a:lstStyle/>
          <a:p>
            <a:r>
              <a:rPr lang="en-CA" sz="1200" b="1" dirty="0"/>
              <a:t>Scenario Two: </a:t>
            </a:r>
          </a:p>
          <a:p>
            <a:r>
              <a:rPr lang="en-CA" sz="1200" dirty="0"/>
              <a:t>Jean has switched ministries, job description and job title and has chosen to update his Profile to reflect this</a:t>
            </a:r>
          </a:p>
        </p:txBody>
      </p:sp>
      <p:sp>
        <p:nvSpPr>
          <p:cNvPr id="2" name="TextBox 1">
            <a:extLst>
              <a:ext uri="{FF2B5EF4-FFF2-40B4-BE49-F238E27FC236}">
                <a16:creationId xmlns:a16="http://schemas.microsoft.com/office/drawing/2014/main" id="{3D9174FC-2822-214D-83E9-69D08139AC5B}"/>
              </a:ext>
            </a:extLst>
          </p:cNvPr>
          <p:cNvSpPr txBox="1"/>
          <p:nvPr/>
        </p:nvSpPr>
        <p:spPr>
          <a:xfrm>
            <a:off x="235974" y="383239"/>
            <a:ext cx="6176929" cy="369332"/>
          </a:xfrm>
          <a:prstGeom prst="rect">
            <a:avLst/>
          </a:prstGeom>
          <a:noFill/>
        </p:spPr>
        <p:txBody>
          <a:bodyPr wrap="square" rtlCol="0">
            <a:spAutoFit/>
          </a:bodyPr>
          <a:lstStyle/>
          <a:p>
            <a:r>
              <a:rPr lang="en-US" b="1" dirty="0"/>
              <a:t>Discovery Research – User Scenario Storyboards</a:t>
            </a:r>
          </a:p>
        </p:txBody>
      </p:sp>
      <p:sp>
        <p:nvSpPr>
          <p:cNvPr id="18" name="TextBox 17">
            <a:extLst>
              <a:ext uri="{FF2B5EF4-FFF2-40B4-BE49-F238E27FC236}">
                <a16:creationId xmlns:a16="http://schemas.microsoft.com/office/drawing/2014/main" id="{464407C6-0D5E-E44D-8F33-A620215A85E8}"/>
              </a:ext>
            </a:extLst>
          </p:cNvPr>
          <p:cNvSpPr txBox="1"/>
          <p:nvPr/>
        </p:nvSpPr>
        <p:spPr>
          <a:xfrm>
            <a:off x="184603" y="2366151"/>
            <a:ext cx="10613099" cy="369332"/>
          </a:xfrm>
          <a:prstGeom prst="rect">
            <a:avLst/>
          </a:prstGeom>
          <a:noFill/>
        </p:spPr>
        <p:txBody>
          <a:bodyPr wrap="square" rtlCol="0">
            <a:spAutoFit/>
          </a:bodyPr>
          <a:lstStyle/>
          <a:p>
            <a:r>
              <a:rPr lang="en-US" b="1" dirty="0"/>
              <a:t>Discovery Research – User Scenario Storyboards worth considering</a:t>
            </a:r>
          </a:p>
        </p:txBody>
      </p:sp>
      <p:sp>
        <p:nvSpPr>
          <p:cNvPr id="22" name="TextBox 21">
            <a:extLst>
              <a:ext uri="{FF2B5EF4-FFF2-40B4-BE49-F238E27FC236}">
                <a16:creationId xmlns:a16="http://schemas.microsoft.com/office/drawing/2014/main" id="{BCF791BF-94ED-6046-8D95-FCE892F756E7}"/>
              </a:ext>
            </a:extLst>
          </p:cNvPr>
          <p:cNvSpPr txBox="1"/>
          <p:nvPr/>
        </p:nvSpPr>
        <p:spPr>
          <a:xfrm>
            <a:off x="237586" y="5875581"/>
            <a:ext cx="10902462" cy="461665"/>
          </a:xfrm>
          <a:prstGeom prst="rect">
            <a:avLst/>
          </a:prstGeom>
          <a:noFill/>
        </p:spPr>
        <p:txBody>
          <a:bodyPr wrap="square" rtlCol="0">
            <a:spAutoFit/>
          </a:bodyPr>
          <a:lstStyle/>
          <a:p>
            <a:r>
              <a:rPr lang="en-CA" sz="1200" b="1" dirty="0"/>
              <a:t>Project-Based Scenario: </a:t>
            </a:r>
          </a:p>
          <a:p>
            <a:r>
              <a:rPr lang="en-CA" sz="1200" dirty="0"/>
              <a:t>Haley is part of a project team and is not sure what tools she should use on Collab. Are other team member’s Profiles one of the those tools?</a:t>
            </a:r>
          </a:p>
        </p:txBody>
      </p:sp>
      <p:sp>
        <p:nvSpPr>
          <p:cNvPr id="23" name="TextBox 22">
            <a:extLst>
              <a:ext uri="{FF2B5EF4-FFF2-40B4-BE49-F238E27FC236}">
                <a16:creationId xmlns:a16="http://schemas.microsoft.com/office/drawing/2014/main" id="{2E120429-1FFC-BC4A-BA3B-C2A165D40D5F}"/>
              </a:ext>
            </a:extLst>
          </p:cNvPr>
          <p:cNvSpPr txBox="1"/>
          <p:nvPr/>
        </p:nvSpPr>
        <p:spPr>
          <a:xfrm>
            <a:off x="237586" y="4837900"/>
            <a:ext cx="10902462" cy="461665"/>
          </a:xfrm>
          <a:prstGeom prst="rect">
            <a:avLst/>
          </a:prstGeom>
          <a:noFill/>
        </p:spPr>
        <p:txBody>
          <a:bodyPr wrap="square" rtlCol="0">
            <a:spAutoFit/>
          </a:bodyPr>
          <a:lstStyle/>
          <a:p>
            <a:r>
              <a:rPr lang="en-CA" sz="1200" b="1" dirty="0"/>
              <a:t>Career-Based (Profile-oriented) Scenario: </a:t>
            </a:r>
          </a:p>
          <a:p>
            <a:r>
              <a:rPr lang="en-CA" sz="1200" dirty="0"/>
              <a:t>Kelly wants to apply for jobs she has seen on Connex but she has no Profile on Connex </a:t>
            </a:r>
          </a:p>
        </p:txBody>
      </p:sp>
      <p:sp>
        <p:nvSpPr>
          <p:cNvPr id="24" name="TextBox 23">
            <a:extLst>
              <a:ext uri="{FF2B5EF4-FFF2-40B4-BE49-F238E27FC236}">
                <a16:creationId xmlns:a16="http://schemas.microsoft.com/office/drawing/2014/main" id="{A7F3AA3C-CE8F-CD41-936B-790125C8E741}"/>
              </a:ext>
            </a:extLst>
          </p:cNvPr>
          <p:cNvSpPr txBox="1"/>
          <p:nvPr/>
        </p:nvSpPr>
        <p:spPr>
          <a:xfrm>
            <a:off x="237586" y="5356740"/>
            <a:ext cx="10902462" cy="461665"/>
          </a:xfrm>
          <a:prstGeom prst="rect">
            <a:avLst/>
          </a:prstGeom>
          <a:noFill/>
        </p:spPr>
        <p:txBody>
          <a:bodyPr wrap="square" rtlCol="0">
            <a:spAutoFit/>
          </a:bodyPr>
          <a:lstStyle/>
          <a:p>
            <a:r>
              <a:rPr lang="en-CA" sz="1200" b="1" dirty="0"/>
              <a:t>Career-Based (Profile-oriented) Scenario: </a:t>
            </a:r>
          </a:p>
          <a:p>
            <a:r>
              <a:rPr lang="en-CA" sz="1200" dirty="0"/>
              <a:t>Tom wants to see review the profiles of the candidates who have responded to a Job posting on Connex</a:t>
            </a:r>
          </a:p>
        </p:txBody>
      </p:sp>
    </p:spTree>
    <p:extLst>
      <p:ext uri="{BB962C8B-B14F-4D97-AF65-F5344CB8AC3E}">
        <p14:creationId xmlns:p14="http://schemas.microsoft.com/office/powerpoint/2010/main" val="3799805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2770AD2-5AE6-1846-A0E8-63BA317EE67E}"/>
              </a:ext>
            </a:extLst>
          </p:cNvPr>
          <p:cNvSpPr txBox="1"/>
          <p:nvPr/>
        </p:nvSpPr>
        <p:spPr>
          <a:xfrm>
            <a:off x="2311808" y="318453"/>
            <a:ext cx="8161694" cy="5224507"/>
          </a:xfrm>
          <a:prstGeom prst="rect">
            <a:avLst/>
          </a:prstGeom>
          <a:noFill/>
        </p:spPr>
        <p:txBody>
          <a:bodyPr wrap="square" rtlCol="0">
            <a:spAutoFit/>
          </a:bodyPr>
          <a:lstStyle/>
          <a:p>
            <a:r>
              <a:rPr lang="en-CA" b="1" dirty="0"/>
              <a:t>Scenario One: </a:t>
            </a:r>
            <a:r>
              <a:rPr lang="en-CA" sz="1600" b="1" dirty="0"/>
              <a:t>New employee is asked to create a profile. </a:t>
            </a:r>
          </a:p>
          <a:p>
            <a:pPr marL="285750" indent="-285750">
              <a:buFont typeface="Arial" panose="020B0604020202020204" pitchFamily="34" charset="0"/>
              <a:buChar char="•"/>
            </a:pPr>
            <a:endParaRPr lang="en-CA" sz="1600" b="1" dirty="0"/>
          </a:p>
          <a:p>
            <a:pPr marL="171450" indent="-171450">
              <a:buFont typeface="Arial" panose="020B0604020202020204" pitchFamily="34" charset="0"/>
              <a:buChar char="•"/>
            </a:pPr>
            <a:r>
              <a:rPr lang="en-CA" sz="1050" dirty="0"/>
              <a:t>Manager visits Clara on her 1</a:t>
            </a:r>
            <a:r>
              <a:rPr lang="en-CA" sz="1050" baseline="30000" dirty="0"/>
              <a:t>st</a:t>
            </a:r>
            <a:r>
              <a:rPr lang="en-CA" sz="1050" dirty="0"/>
              <a:t> day &amp; asks her to join “GC Profile”. “What is GC Profile?” Clara asks. The Manager explains, in essence, it is a way for HR, Managers and Colleagues to learn about each other. </a:t>
            </a:r>
          </a:p>
          <a:p>
            <a:pPr marL="171450" indent="-171450">
              <a:buFont typeface="Arial" panose="020B0604020202020204" pitchFamily="34" charset="0"/>
              <a:buChar char="•"/>
            </a:pPr>
            <a:endParaRPr lang="en-CA" sz="1050" dirty="0"/>
          </a:p>
          <a:p>
            <a:pPr marL="171450" indent="-171450">
              <a:buFont typeface="Arial" panose="020B0604020202020204" pitchFamily="34" charset="0"/>
              <a:buChar char="•"/>
            </a:pPr>
            <a:r>
              <a:rPr lang="en-CA" sz="1050" dirty="0"/>
              <a:t>Email is sent by manager to profile page. </a:t>
            </a:r>
          </a:p>
          <a:p>
            <a:pPr marL="171450" indent="-171450">
              <a:buFont typeface="Arial" panose="020B0604020202020204" pitchFamily="34" charset="0"/>
              <a:buChar char="•"/>
            </a:pPr>
            <a:endParaRPr lang="en-CA" sz="1050" dirty="0"/>
          </a:p>
          <a:p>
            <a:pPr marL="171450" indent="-171450">
              <a:buFont typeface="Arial" panose="020B0604020202020204" pitchFamily="34" charset="0"/>
              <a:buChar char="•"/>
            </a:pPr>
            <a:r>
              <a:rPr lang="en-CA" sz="1050" dirty="0"/>
              <a:t>Email received &amp; read. Email has link sending Clara to profile page. Clara clicks link, goes to profile page. </a:t>
            </a:r>
          </a:p>
          <a:p>
            <a:pPr marL="171450" indent="-171450">
              <a:buFont typeface="Arial" panose="020B0604020202020204" pitchFamily="34" charset="0"/>
              <a:buChar char="•"/>
            </a:pPr>
            <a:endParaRPr lang="en-CA" sz="1050" dirty="0"/>
          </a:p>
          <a:p>
            <a:pPr marL="171450" indent="-171450">
              <a:buFont typeface="Arial" panose="020B0604020202020204" pitchFamily="34" charset="0"/>
              <a:buChar char="•"/>
            </a:pPr>
            <a:r>
              <a:rPr lang="en-CA" sz="1050" dirty="0"/>
              <a:t>Clara sees her partially populated  GC Profile exists, just an email account and her name and lots of fields (is she feeling overwhelmed?). </a:t>
            </a:r>
          </a:p>
          <a:p>
            <a:pPr marL="171450" indent="-171450">
              <a:buFont typeface="Arial" panose="020B0604020202020204" pitchFamily="34" charset="0"/>
              <a:buChar char="•"/>
            </a:pPr>
            <a:endParaRPr lang="en-CA" sz="1050" dirty="0"/>
          </a:p>
          <a:p>
            <a:pPr marL="171450" indent="-171450">
              <a:buFont typeface="Arial" panose="020B0604020202020204" pitchFamily="34" charset="0"/>
              <a:buChar char="•"/>
            </a:pPr>
            <a:r>
              <a:rPr lang="en-CA" sz="1050" dirty="0"/>
              <a:t>She sees 5 mandatory fields (no Department, no job title, no manger) Is Clara happy to see this, is she confident that she is at the right place?) add – thought bubble, facial expression.</a:t>
            </a:r>
          </a:p>
          <a:p>
            <a:pPr marL="171450" indent="-171450">
              <a:buFont typeface="Arial" panose="020B0604020202020204" pitchFamily="34" charset="0"/>
              <a:buChar char="•"/>
            </a:pPr>
            <a:endParaRPr lang="en-CA" sz="1050" dirty="0"/>
          </a:p>
          <a:p>
            <a:pPr marL="171450" indent="-171450">
              <a:buFont typeface="Arial" panose="020B0604020202020204" pitchFamily="34" charset="0"/>
              <a:buChar char="•"/>
            </a:pPr>
            <a:r>
              <a:rPr lang="en-CA" sz="1050" dirty="0"/>
              <a:t>Clara remembers the manager suggesting the profile page is ”</a:t>
            </a:r>
            <a:r>
              <a:rPr lang="en-CA" sz="1050" dirty="0" err="1"/>
              <a:t>kinda</a:t>
            </a:r>
            <a:r>
              <a:rPr lang="en-CA" sz="1050" dirty="0"/>
              <a:t> like </a:t>
            </a:r>
            <a:r>
              <a:rPr lang="en-CA" sz="1050" dirty="0" err="1"/>
              <a:t>facebook</a:t>
            </a:r>
            <a:r>
              <a:rPr lang="en-CA" sz="1050" dirty="0"/>
              <a:t> but more like linked in - have you done one of those before?” She remembers her manager saying “Your colleagues can get to know you better”…So she feels good about providing more information about herself in a professional spirit. </a:t>
            </a:r>
          </a:p>
          <a:p>
            <a:pPr marL="171450" indent="-171450">
              <a:buFont typeface="Arial" panose="020B0604020202020204" pitchFamily="34" charset="0"/>
              <a:buChar char="•"/>
            </a:pPr>
            <a:endParaRPr lang="en-CA" sz="1050" dirty="0"/>
          </a:p>
          <a:p>
            <a:pPr marL="171450" indent="-171450">
              <a:buFont typeface="Arial" panose="020B0604020202020204" pitchFamily="34" charset="0"/>
              <a:buChar char="•"/>
            </a:pPr>
            <a:r>
              <a:rPr lang="en-CA" sz="1050" dirty="0"/>
              <a:t>Clara notices the 5 mandatory fields align with what she remembers on Linked In. Linked in was easy she remembers! </a:t>
            </a:r>
          </a:p>
          <a:p>
            <a:pPr marL="171450" indent="-171450">
              <a:buFont typeface="Arial" panose="020B0604020202020204" pitchFamily="34" charset="0"/>
              <a:buChar char="•"/>
            </a:pPr>
            <a:endParaRPr lang="en-CA" sz="1050" dirty="0"/>
          </a:p>
          <a:p>
            <a:pPr marL="171450" indent="-171450">
              <a:buFont typeface="Arial" panose="020B0604020202020204" pitchFamily="34" charset="0"/>
              <a:buChar char="•"/>
            </a:pPr>
            <a:r>
              <a:rPr lang="en-CA" sz="1050" dirty="0"/>
              <a:t>So, Clara happily fills in the fields : Job title, company (department) education, work experience, skills. and more. She completes the fields and clicks Update. </a:t>
            </a:r>
          </a:p>
          <a:p>
            <a:pPr marL="171450" indent="-171450">
              <a:buFont typeface="Arial" panose="020B0604020202020204" pitchFamily="34" charset="0"/>
              <a:buChar char="•"/>
            </a:pPr>
            <a:endParaRPr lang="en-CA" sz="1050" dirty="0"/>
          </a:p>
          <a:p>
            <a:pPr marL="171450" indent="-171450">
              <a:buFont typeface="Arial" panose="020B0604020202020204" pitchFamily="34" charset="0"/>
              <a:buChar char="•"/>
            </a:pPr>
            <a:r>
              <a:rPr lang="en-CA" sz="1050" dirty="0"/>
              <a:t>Then she chooses to look at other colleagues profiles to see if hers measures up (evaluates her profile against others) before deciding </a:t>
            </a:r>
          </a:p>
          <a:p>
            <a:pPr marL="685800" lvl="1" indent="-228600">
              <a:buFont typeface="+mj-lt"/>
              <a:buAutoNum type="arabicPeriod"/>
            </a:pPr>
            <a:r>
              <a:rPr lang="en-CA" sz="1050" dirty="0"/>
              <a:t>she is done with that task for the time being. She sees that there are other fields, but they do not appear to be as important, so she will come back later.</a:t>
            </a:r>
            <a:endParaRPr lang="en-CA" sz="1050" dirty="0">
              <a:solidFill>
                <a:schemeClr val="bg1">
                  <a:lumMod val="50000"/>
                </a:schemeClr>
              </a:solidFill>
            </a:endParaRPr>
          </a:p>
          <a:p>
            <a:pPr marL="685800" lvl="1" indent="-228600">
              <a:buFont typeface="+mj-lt"/>
              <a:buAutoNum type="arabicPeriod"/>
            </a:pPr>
            <a:r>
              <a:rPr lang="en-CA" sz="1050" dirty="0">
                <a:solidFill>
                  <a:schemeClr val="bg1">
                    <a:lumMod val="50000"/>
                  </a:schemeClr>
                </a:solidFill>
              </a:rPr>
              <a:t>she comes back because she sees people who have more interesting profile….back to</a:t>
            </a:r>
            <a:r>
              <a:rPr lang="en-CA" sz="1050" dirty="0"/>
              <a:t> </a:t>
            </a:r>
          </a:p>
          <a:p>
            <a:pPr marL="171450" indent="-171450">
              <a:buFont typeface="Arial" panose="020B0604020202020204" pitchFamily="34" charset="0"/>
              <a:buChar char="•"/>
            </a:pPr>
            <a:endParaRPr lang="en-CA" sz="1050" dirty="0"/>
          </a:p>
          <a:p>
            <a:pPr marL="171450" indent="-171450">
              <a:buFont typeface="Arial" panose="020B0604020202020204" pitchFamily="34" charset="0"/>
              <a:buChar char="•"/>
            </a:pPr>
            <a:r>
              <a:rPr lang="en-CA" sz="1050" dirty="0"/>
              <a:t>The manager sees that Clara has filled in her basic profile on his/her dashboard.</a:t>
            </a:r>
          </a:p>
          <a:p>
            <a:endParaRPr lang="en-CA" sz="1600" dirty="0"/>
          </a:p>
        </p:txBody>
      </p:sp>
      <p:pic>
        <p:nvPicPr>
          <p:cNvPr id="4" name="Picture 3">
            <a:extLst>
              <a:ext uri="{FF2B5EF4-FFF2-40B4-BE49-F238E27FC236}">
                <a16:creationId xmlns:a16="http://schemas.microsoft.com/office/drawing/2014/main" id="{AFA49D01-99D3-3A4E-9A3E-CE7829AF8C24}"/>
              </a:ext>
            </a:extLst>
          </p:cNvPr>
          <p:cNvPicPr>
            <a:picLocks noChangeAspect="1"/>
          </p:cNvPicPr>
          <p:nvPr/>
        </p:nvPicPr>
        <p:blipFill>
          <a:blip r:embed="rId3"/>
          <a:stretch>
            <a:fillRect/>
          </a:stretch>
        </p:blipFill>
        <p:spPr>
          <a:xfrm>
            <a:off x="522800" y="467718"/>
            <a:ext cx="1548476" cy="1246491"/>
          </a:xfrm>
          <a:prstGeom prst="rect">
            <a:avLst/>
          </a:prstGeom>
        </p:spPr>
      </p:pic>
    </p:spTree>
    <p:extLst>
      <p:ext uri="{BB962C8B-B14F-4D97-AF65-F5344CB8AC3E}">
        <p14:creationId xmlns:p14="http://schemas.microsoft.com/office/powerpoint/2010/main" val="1452389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8B9009-3DD8-9D45-AC2F-2395EE5694E1}"/>
              </a:ext>
            </a:extLst>
          </p:cNvPr>
          <p:cNvSpPr txBox="1"/>
          <p:nvPr/>
        </p:nvSpPr>
        <p:spPr>
          <a:xfrm>
            <a:off x="231058" y="258820"/>
            <a:ext cx="10902462" cy="646331"/>
          </a:xfrm>
          <a:prstGeom prst="rect">
            <a:avLst/>
          </a:prstGeom>
          <a:noFill/>
        </p:spPr>
        <p:txBody>
          <a:bodyPr wrap="square" rtlCol="0">
            <a:spAutoFit/>
          </a:bodyPr>
          <a:lstStyle/>
          <a:p>
            <a:r>
              <a:rPr lang="en-CA" b="1" dirty="0"/>
              <a:t>Scenario Two: </a:t>
            </a:r>
          </a:p>
          <a:p>
            <a:r>
              <a:rPr lang="en-CA" dirty="0"/>
              <a:t>An employee has changed jobs and changed their department and (chooses, is told (?)) to update their GC Profile</a:t>
            </a:r>
          </a:p>
        </p:txBody>
      </p:sp>
      <p:sp>
        <p:nvSpPr>
          <p:cNvPr id="6" name="TextBox 5">
            <a:extLst>
              <a:ext uri="{FF2B5EF4-FFF2-40B4-BE49-F238E27FC236}">
                <a16:creationId xmlns:a16="http://schemas.microsoft.com/office/drawing/2014/main" id="{B7E2B594-2D57-D340-872F-8EF9031F8BE6}"/>
              </a:ext>
            </a:extLst>
          </p:cNvPr>
          <p:cNvSpPr txBox="1"/>
          <p:nvPr/>
        </p:nvSpPr>
        <p:spPr>
          <a:xfrm>
            <a:off x="778213" y="1167320"/>
            <a:ext cx="8472791" cy="4185761"/>
          </a:xfrm>
          <a:prstGeom prst="rect">
            <a:avLst/>
          </a:prstGeom>
          <a:noFill/>
        </p:spPr>
        <p:txBody>
          <a:bodyPr wrap="square" rtlCol="0">
            <a:spAutoFit/>
          </a:bodyPr>
          <a:lstStyle/>
          <a:p>
            <a:pPr marL="171450" indent="-171450">
              <a:buFont typeface="Arial" panose="020B0604020202020204" pitchFamily="34" charset="0"/>
              <a:buChar char="•"/>
            </a:pPr>
            <a:r>
              <a:rPr lang="en-CA" sz="1400" dirty="0"/>
              <a:t>Jean just switched ministries (from TBS to DND) because he got a promotion by moving to DND</a:t>
            </a:r>
          </a:p>
          <a:p>
            <a:pPr marL="171450" indent="-171450">
              <a:buFont typeface="Arial" panose="020B0604020202020204" pitchFamily="34" charset="0"/>
              <a:buChar char="•"/>
            </a:pPr>
            <a:r>
              <a:rPr lang="en-CA" sz="1400" dirty="0"/>
              <a:t>Jean’s job description &amp; job title has changed from Administrator to Senior Administrator, as well as who he reports to in the org chart </a:t>
            </a:r>
          </a:p>
          <a:p>
            <a:pPr marL="171450" indent="-171450">
              <a:buFont typeface="Arial" panose="020B0604020202020204" pitchFamily="34" charset="0"/>
              <a:buChar char="•"/>
            </a:pPr>
            <a:r>
              <a:rPr lang="en-CA" sz="1400" dirty="0"/>
              <a:t>Jean’s email address has changed</a:t>
            </a:r>
          </a:p>
          <a:p>
            <a:pPr marL="171450" indent="-171450">
              <a:buFont typeface="Arial" panose="020B0604020202020204" pitchFamily="34" charset="0"/>
              <a:buChar char="•"/>
            </a:pPr>
            <a:r>
              <a:rPr lang="en-CA" sz="1400" dirty="0"/>
              <a:t>Jean’s head office location (physical address) has completely changed</a:t>
            </a:r>
          </a:p>
          <a:p>
            <a:pPr marL="171450" indent="-171450">
              <a:buFont typeface="Arial" panose="020B0604020202020204" pitchFamily="34" charset="0"/>
              <a:buChar char="•"/>
            </a:pPr>
            <a:r>
              <a:rPr lang="en-CA" sz="1400" dirty="0"/>
              <a:t>Jean wants to update his Profile; he has time on his 1</a:t>
            </a:r>
            <a:r>
              <a:rPr lang="en-CA" sz="1400" baseline="30000" dirty="0"/>
              <a:t>st</a:t>
            </a:r>
            <a:r>
              <a:rPr lang="en-CA" sz="1400" dirty="0"/>
              <a:t> day because no projects have started yet. </a:t>
            </a:r>
          </a:p>
          <a:p>
            <a:pPr marL="171450" indent="-171450">
              <a:buFont typeface="Arial" panose="020B0604020202020204" pitchFamily="34" charset="0"/>
              <a:buChar char="•"/>
            </a:pPr>
            <a:r>
              <a:rPr lang="en-CA" sz="1400" dirty="0"/>
              <a:t>Jean remembers he made a Profile in </a:t>
            </a:r>
            <a:r>
              <a:rPr lang="en-CA" sz="1400" dirty="0" err="1"/>
              <a:t>GCCollab</a:t>
            </a:r>
            <a:endParaRPr lang="en-CA" sz="1400" dirty="0"/>
          </a:p>
          <a:p>
            <a:pPr marL="171450" indent="-171450">
              <a:buFont typeface="Arial" panose="020B0604020202020204" pitchFamily="34" charset="0"/>
              <a:buChar char="•"/>
            </a:pPr>
            <a:r>
              <a:rPr lang="en-CA" sz="1400" dirty="0"/>
              <a:t>Jean wants to use the content of his updated Collab profile on Linked In, later</a:t>
            </a:r>
          </a:p>
          <a:p>
            <a:pPr marL="171450" indent="-171450">
              <a:buFont typeface="Arial" panose="020B0604020202020204" pitchFamily="34" charset="0"/>
              <a:buChar char="•"/>
            </a:pPr>
            <a:r>
              <a:rPr lang="en-CA" sz="1400" dirty="0"/>
              <a:t>Jean logs into Collab and selects his avatar to access his profile</a:t>
            </a:r>
          </a:p>
          <a:p>
            <a:pPr marL="171450" indent="-171450">
              <a:buFont typeface="Arial" panose="020B0604020202020204" pitchFamily="34" charset="0"/>
              <a:buChar char="•"/>
            </a:pPr>
            <a:r>
              <a:rPr lang="en-CA" sz="1400" dirty="0"/>
              <a:t>Jean chooses edit profile</a:t>
            </a:r>
          </a:p>
          <a:p>
            <a:pPr marL="171450" indent="-171450">
              <a:buFont typeface="Arial" panose="020B0604020202020204" pitchFamily="34" charset="0"/>
              <a:buChar char="•"/>
            </a:pPr>
            <a:r>
              <a:rPr lang="en-CA" sz="1400" dirty="0"/>
              <a:t>Jean updates his job title, job description, Ministry and Department as well as who he reports to using all the relevant fields on the page</a:t>
            </a:r>
          </a:p>
          <a:p>
            <a:pPr marL="171450" indent="-171450">
              <a:buFont typeface="Arial" panose="020B0604020202020204" pitchFamily="34" charset="0"/>
              <a:buChar char="•"/>
            </a:pPr>
            <a:r>
              <a:rPr lang="en-CA" sz="1400" dirty="0"/>
              <a:t>Jean is happy with all the information he has changed, and chooses “Update Profile” &amp; chooses “Notify Colleagues/Community”.</a:t>
            </a:r>
          </a:p>
          <a:p>
            <a:pPr marL="171450" indent="-171450">
              <a:buFont typeface="Arial" panose="020B0604020202020204" pitchFamily="34" charset="0"/>
              <a:buChar char="•"/>
            </a:pPr>
            <a:r>
              <a:rPr lang="en-CA" sz="1400" dirty="0"/>
              <a:t>Jean wants to validate that the information he has changed appears correctly in other systems (Connex, Career Marketplace)</a:t>
            </a:r>
          </a:p>
          <a:p>
            <a:pPr marL="171450" indent="-171450">
              <a:buFont typeface="Arial" panose="020B0604020202020204" pitchFamily="34" charset="0"/>
              <a:buChar char="•"/>
            </a:pPr>
            <a:r>
              <a:rPr lang="en-CA" sz="1400" dirty="0"/>
              <a:t>Jean exits Collab and chooses the Connex icon in the app tray</a:t>
            </a:r>
          </a:p>
          <a:p>
            <a:pPr marL="171450" indent="-171450">
              <a:buFont typeface="Arial" panose="020B0604020202020204" pitchFamily="34" charset="0"/>
              <a:buChar char="•"/>
            </a:pPr>
            <a:r>
              <a:rPr lang="en-CA" sz="1400" dirty="0"/>
              <a:t>Jean selects his avatar in Connex to access his profile</a:t>
            </a:r>
          </a:p>
          <a:p>
            <a:pPr marL="171450" indent="-171450">
              <a:buFont typeface="Arial" panose="020B0604020202020204" pitchFamily="34" charset="0"/>
              <a:buChar char="•"/>
            </a:pPr>
            <a:r>
              <a:rPr lang="en-CA" sz="1400" dirty="0"/>
              <a:t>Jean reviews his profile in Connex and sees that his profile changes from Collab appear in Connex</a:t>
            </a:r>
            <a:endParaRPr lang="en-US" sz="1400"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48AA1585-6029-4604-9663-D980302D9AAD}"/>
                  </a:ext>
                </a:extLst>
              </p14:cNvPr>
              <p14:cNvContentPartPr/>
              <p14:nvPr/>
            </p14:nvContentPartPr>
            <p14:xfrm>
              <a:off x="1770136" y="761087"/>
              <a:ext cx="2160" cy="3960"/>
            </p14:xfrm>
          </p:contentPart>
        </mc:Choice>
        <mc:Fallback xmlns="">
          <p:pic>
            <p:nvPicPr>
              <p:cNvPr id="2" name="Ink 1">
                <a:extLst>
                  <a:ext uri="{FF2B5EF4-FFF2-40B4-BE49-F238E27FC236}">
                    <a16:creationId xmlns:a16="http://schemas.microsoft.com/office/drawing/2014/main" id="{48AA1585-6029-4604-9663-D980302D9AAD}"/>
                  </a:ext>
                </a:extLst>
              </p:cNvPr>
              <p:cNvPicPr/>
              <p:nvPr/>
            </p:nvPicPr>
            <p:blipFill>
              <a:blip r:embed="rId3"/>
              <a:stretch>
                <a:fillRect/>
              </a:stretch>
            </p:blipFill>
            <p:spPr>
              <a:xfrm>
                <a:off x="1761496" y="752447"/>
                <a:ext cx="19800" cy="21600"/>
              </a:xfrm>
              <a:prstGeom prst="rect">
                <a:avLst/>
              </a:prstGeom>
            </p:spPr>
          </p:pic>
        </mc:Fallback>
      </mc:AlternateContent>
    </p:spTree>
    <p:extLst>
      <p:ext uri="{BB962C8B-B14F-4D97-AF65-F5344CB8AC3E}">
        <p14:creationId xmlns:p14="http://schemas.microsoft.com/office/powerpoint/2010/main" val="22487577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6756366|-13593164|-13155766|-3334100|-3351552|Treasury Board&quot;,&quot;Id&quot;:&quot;5b1590ef34313219a42ef092&quot;,&quot;SmartGridHorizontal&quot;:0,&quot;LinkedExcelSources&quot;:{},&quot;LinkedProjectSources&quot;:{},&quot;FlowConfig&quot;:{&quot;Canvas&quot;:{&quot;Slide&quot;:-1,&quot;Width&quot;:0,&quot;Height&quot;:0},&quot;Timeline&quot;:{&quot;Actions&quot;:[]}},&quot;LinkedSlideMergeSources&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3658</TotalTime>
  <Words>2115</Words>
  <Application>Microsoft Macintosh PowerPoint</Application>
  <PresentationFormat>Widescreen</PresentationFormat>
  <Paragraphs>128</Paragraphs>
  <Slides>7</Slides>
  <Notes>2</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0</vt:i4>
      </vt:variant>
      <vt:variant>
        <vt:lpstr>Slide Titles</vt:lpstr>
      </vt:variant>
      <vt:variant>
        <vt:i4>7</vt:i4>
      </vt:variant>
    </vt:vector>
  </HeadingPairs>
  <TitlesOfParts>
    <vt:vector size="11"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TBS-SCT</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Martel, Michael</dc:creator>
  <cp:lastModifiedBy>Michael Martel</cp:lastModifiedBy>
  <cp:revision>123</cp:revision>
  <dcterms:created xsi:type="dcterms:W3CDTF">2018-05-09T17:38:51Z</dcterms:created>
  <dcterms:modified xsi:type="dcterms:W3CDTF">2018-06-26T16:05:18Z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3a26d6a0-4e8c-442f-9e59-8fb671704de8</vt:lpwstr>
  </property>
  <property fmtid="{D5CDD505-2E9C-101B-9397-08002B2CF9AE}" pid="3" name="TBSSCTCLASSIFICATION">
    <vt:lpwstr>No Classification Selected</vt:lpwstr>
  </property>
  <property fmtid="{D5CDD505-2E9C-101B-9397-08002B2CF9AE}" pid="4" name="SECCLASS">
    <vt:lpwstr>CLASSN</vt:lpwstr>
  </property>
</Properties>
</file>